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bookmarkIdSeed="2">
  <p:sldMasterIdLst>
    <p:sldMasterId id="2147483648" r:id="rId2"/>
  </p:sldMasterIdLst>
  <p:notesMasterIdLst>
    <p:notesMasterId r:id="rId26"/>
  </p:notesMasterIdLst>
  <p:sldIdLst>
    <p:sldId id="325" r:id="rId3"/>
    <p:sldId id="336" r:id="rId4"/>
    <p:sldId id="337" r:id="rId5"/>
    <p:sldId id="326" r:id="rId6"/>
    <p:sldId id="338" r:id="rId7"/>
    <p:sldId id="304" r:id="rId8"/>
    <p:sldId id="339" r:id="rId9"/>
    <p:sldId id="340" r:id="rId10"/>
    <p:sldId id="341" r:id="rId11"/>
    <p:sldId id="342" r:id="rId12"/>
    <p:sldId id="330" r:id="rId13"/>
    <p:sldId id="345" r:id="rId14"/>
    <p:sldId id="333" r:id="rId15"/>
    <p:sldId id="332" r:id="rId16"/>
    <p:sldId id="334" r:id="rId17"/>
    <p:sldId id="346" r:id="rId18"/>
    <p:sldId id="347" r:id="rId19"/>
    <p:sldId id="348" r:id="rId20"/>
    <p:sldId id="329" r:id="rId21"/>
    <p:sldId id="331" r:id="rId22"/>
    <p:sldId id="335" r:id="rId23"/>
    <p:sldId id="344" r:id="rId24"/>
    <p:sldId id="343" r:id="rId25"/>
  </p:sldIdLst>
  <p:sldSz cx="10404475" cy="7315200"/>
  <p:notesSz cx="6858000" cy="9144000"/>
  <p:defaultTextStyle>
    <a:lvl1pPr lvl="0" algn="l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anose="02020603050405020304"/>
        <a:ea typeface="宋体" panose="02010600030101010101" charset="-122"/>
      </a:defRPr>
    </a:lvl1pPr>
    <a:lvl2pPr marL="457200" lvl="1" algn="l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anose="02020603050405020304"/>
        <a:ea typeface="宋体" panose="02010600030101010101" charset="-122"/>
      </a:defRPr>
    </a:lvl2pPr>
    <a:lvl3pPr marL="914400" lvl="2" algn="l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anose="02020603050405020304"/>
        <a:ea typeface="宋体" panose="02010600030101010101" charset="-122"/>
      </a:defRPr>
    </a:lvl3pPr>
    <a:lvl4pPr marL="1371600" lvl="3" algn="l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anose="02020603050405020304"/>
        <a:ea typeface="宋体" panose="02010600030101010101" charset="-122"/>
      </a:defRPr>
    </a:lvl4pPr>
    <a:lvl5pPr marL="1828800" lvl="4" algn="l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anose="02020603050405020304"/>
        <a:ea typeface="宋体" panose="02010600030101010101" charset="-122"/>
      </a:defRPr>
    </a:lvl5pPr>
    <a:lvl6pPr marL="2286000" lvl="5" algn="l" defTabSz="914400">
      <a:defRPr sz="2000" b="1" kern="1200">
        <a:solidFill>
          <a:schemeClr val="tx1"/>
        </a:solidFill>
        <a:latin typeface="Times New Roman" panose="02020603050405020304"/>
        <a:ea typeface="宋体" panose="02010600030101010101" charset="-122"/>
      </a:defRPr>
    </a:lvl6pPr>
    <a:lvl7pPr marL="2743200" lvl="6" algn="l" defTabSz="914400">
      <a:defRPr sz="2000" b="1" kern="1200">
        <a:solidFill>
          <a:schemeClr val="tx1"/>
        </a:solidFill>
        <a:latin typeface="Times New Roman" panose="02020603050405020304"/>
        <a:ea typeface="宋体" panose="02010600030101010101" charset="-122"/>
      </a:defRPr>
    </a:lvl7pPr>
    <a:lvl8pPr marL="3200400" lvl="7" algn="l" defTabSz="914400">
      <a:defRPr sz="2000" b="1" kern="1200">
        <a:solidFill>
          <a:schemeClr val="tx1"/>
        </a:solidFill>
        <a:latin typeface="Times New Roman" panose="02020603050405020304"/>
        <a:ea typeface="宋体" panose="02010600030101010101" charset="-122"/>
      </a:defRPr>
    </a:lvl8pPr>
    <a:lvl9pPr marL="3657600" lvl="8" algn="l" defTabSz="914400">
      <a:defRPr sz="2000" b="1" kern="1200">
        <a:solidFill>
          <a:schemeClr val="tx1"/>
        </a:solidFill>
        <a:latin typeface="Times New Roman" panose="02020603050405020304"/>
        <a:ea typeface="宋体" panose="02010600030101010101" charset="-122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xiu CHENG" initials="QC" lastIdx="1" clrIdx="0">
    <p:extLst>
      <p:ext uri="{19B8F6BF-5375-455C-9EA6-DF929625EA0E}">
        <p15:presenceInfo xmlns:p15="http://schemas.microsoft.com/office/powerpoint/2012/main" userId="e1f9e2a13dda7b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291" autoAdjust="0"/>
  </p:normalViewPr>
  <p:slideViewPr>
    <p:cSldViewPr snapToGrid="0">
      <p:cViewPr varScale="1">
        <p:scale>
          <a:sx n="73" d="100"/>
          <a:sy n="73" d="100"/>
        </p:scale>
        <p:origin x="14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rPr lang="zh-CN" altLang="en-US"/>
              <a:t>2021/9/25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35075" y="1143000"/>
            <a:ext cx="43878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PeMS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491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35075" y="1143000"/>
            <a:ext cx="43878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NGSIM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5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35075" y="1143000"/>
            <a:ext cx="43878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NGSIM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495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35075" y="1143000"/>
            <a:ext cx="43878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NGSIM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690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35075" y="1143000"/>
            <a:ext cx="43878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NGSIM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1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zh-C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zh-C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000"/>
            </a:lvl1pPr>
            <a:lvl2pPr marL="457200" lvl="1" indent="0">
              <a:buNone/>
              <a:defRPr sz="1800"/>
            </a:lvl2pPr>
            <a:lvl3pPr marL="914400" lvl="2" indent="0">
              <a:buNone/>
              <a:defRPr sz="1600"/>
            </a:lvl3pPr>
            <a:lvl4pPr marL="1371600" lvl="3" indent="0">
              <a:buNone/>
              <a:defRPr sz="1400"/>
            </a:lvl4pPr>
            <a:lvl5pPr marL="1828800" lvl="4" indent="0">
              <a:buNone/>
              <a:defRPr sz="1400"/>
            </a:lvl5pPr>
            <a:lvl6pPr marL="2286000" lvl="5" indent="0">
              <a:buNone/>
              <a:defRPr sz="1400"/>
            </a:lvl6pPr>
            <a:lvl7pPr marL="2743200" lvl="6" indent="0">
              <a:buNone/>
              <a:defRPr sz="1400"/>
            </a:lvl7pPr>
            <a:lvl8pPr marL="3200400" lvl="7" indent="0">
              <a:buNone/>
              <a:defRPr sz="1400"/>
            </a:lvl8pPr>
            <a:lvl9pPr marL="3657600" lvl="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zh-C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zh-CN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zh-CN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zh-C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pPr lvl="0"/>
            <a:endParaRPr lang="zh-CN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zh-C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9"/>
          <p:cNvSpPr/>
          <p:nvPr/>
        </p:nvSpPr>
        <p:spPr>
          <a:xfrm>
            <a:off x="0" y="6932613"/>
            <a:ext cx="10404475" cy="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</a:ln>
        </p:spPr>
        <p:txBody>
          <a:bodyPr/>
          <a:lstStyle/>
          <a:p>
            <a:endParaRPr lang="zh-CN"/>
          </a:p>
        </p:txBody>
      </p:sp>
      <p:sp>
        <p:nvSpPr>
          <p:cNvPr id="1027" name="Line 8"/>
          <p:cNvSpPr/>
          <p:nvPr/>
        </p:nvSpPr>
        <p:spPr>
          <a:xfrm>
            <a:off x="0" y="661988"/>
            <a:ext cx="10404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zh-CN"/>
          </a:p>
        </p:txBody>
      </p:sp>
      <p:sp>
        <p:nvSpPr>
          <p:cNvPr id="1028" name="矩形​​ 3"/>
          <p:cNvSpPr/>
          <p:nvPr/>
        </p:nvSpPr>
        <p:spPr>
          <a:xfrm flipV="1">
            <a:off x="9525" y="7061200"/>
            <a:ext cx="10404475" cy="10795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lIns="62716" tIns="31358" rIns="62716" bIns="31358" anchor="ctr"/>
          <a:lstStyle>
            <a:lvl1pPr lvl="0" defTabSz="1012825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 defTabSz="1012825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 defTabSz="1012825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 defTabSz="1012825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 defTabSz="1012825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 defTabSz="1012825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 defTabSz="1012825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 defTabSz="1012825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 defTabSz="1012825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algn="ctr"/>
            <a:endParaRPr lang="zh-CN" b="0">
              <a:solidFill>
                <a:srgbClr val="FFFFFF"/>
              </a:solidFill>
              <a:latin typeface="Arial" panose="020B0604020202090204"/>
            </a:endParaRPr>
          </a:p>
        </p:txBody>
      </p:sp>
      <p:sp>
        <p:nvSpPr>
          <p:cNvPr id="1029" name="Rectangle 13"/>
          <p:cNvSpPr/>
          <p:nvPr/>
        </p:nvSpPr>
        <p:spPr>
          <a:xfrm>
            <a:off x="0" y="0"/>
            <a:ext cx="10404475" cy="92075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wrap="none" lIns="101191" tIns="50593" rIns="101191" bIns="50593" anchor="ctr"/>
          <a:lstStyle>
            <a:lvl1pPr lvl="0" defTabSz="1012825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 defTabSz="1012825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 defTabSz="1012825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 defTabSz="1012825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 defTabSz="1012825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 defTabSz="1012825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 defTabSz="1012825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 defTabSz="1012825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 defTabSz="1012825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endParaRPr lang="zh-CN" b="0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/>
  <p:txStyles>
    <p:titleStyle>
      <a:lvl1pPr lvl="0" algn="ctr" defTabSz="1012825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90204"/>
          <a:ea typeface="宋体" panose="02010600030101010101" charset="-122"/>
        </a:defRPr>
      </a:lvl1pPr>
      <a:lvl2pPr lvl="1" algn="ctr" defTabSz="1012825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90204"/>
          <a:ea typeface="宋体" panose="02010600030101010101" charset="-122"/>
        </a:defRPr>
      </a:lvl2pPr>
      <a:lvl3pPr lvl="2" algn="ctr" defTabSz="1012825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90204"/>
          <a:ea typeface="宋体" panose="02010600030101010101" charset="-122"/>
        </a:defRPr>
      </a:lvl3pPr>
      <a:lvl4pPr lvl="3" algn="ctr" defTabSz="1012825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90204"/>
          <a:ea typeface="宋体" panose="02010600030101010101" charset="-122"/>
        </a:defRPr>
      </a:lvl4pPr>
      <a:lvl5pPr lvl="4" algn="ctr" defTabSz="1012825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90204"/>
          <a:ea typeface="宋体" panose="02010600030101010101" charset="-122"/>
        </a:defRPr>
      </a:lvl5pPr>
      <a:lvl6pPr marL="457200" lvl="5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 panose="02010600030101010101" charset="-122"/>
        </a:defRPr>
      </a:lvl6pPr>
      <a:lvl7pPr marL="914400" lvl="6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 panose="02010600030101010101" charset="-122"/>
        </a:defRPr>
      </a:lvl7pPr>
      <a:lvl8pPr marL="1371600" lvl="7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 panose="02010600030101010101" charset="-122"/>
        </a:defRPr>
      </a:lvl8pPr>
      <a:lvl9pPr marL="1828800" lvl="8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/>
          <a:ea typeface="宋体" panose="02010600030101010101" charset="-122"/>
        </a:defRPr>
      </a:lvl9pPr>
    </p:titleStyle>
    <p:bodyStyle>
      <a:lvl1pPr marL="377825" lvl="0" indent="-377825" algn="l" defTabSz="1012825">
        <a:spcBef>
          <a:spcPct val="20000"/>
        </a:spcBef>
        <a:spcAft>
          <a:spcPct val="0"/>
        </a:spcAft>
        <a:buChar char="•"/>
        <a:defRPr sz="3500">
          <a:solidFill>
            <a:schemeClr val="tx1"/>
          </a:solidFill>
          <a:latin typeface="Arial" panose="020B0604020202090204"/>
          <a:ea typeface="宋体" panose="02010600030101010101" charset="-122"/>
        </a:defRPr>
      </a:lvl1pPr>
      <a:lvl2pPr marL="821055" lvl="1" indent="-314325" algn="l" defTabSz="1012825">
        <a:spcBef>
          <a:spcPct val="20000"/>
        </a:spcBef>
        <a:spcAft>
          <a:spcPct val="0"/>
        </a:spcAft>
        <a:buChar char="–"/>
        <a:defRPr sz="3100">
          <a:solidFill>
            <a:schemeClr val="tx1"/>
          </a:solidFill>
          <a:latin typeface="Arial" panose="020B0604020202090204"/>
          <a:ea typeface="宋体" panose="02010600030101010101" charset="-122"/>
        </a:defRPr>
      </a:lvl2pPr>
      <a:lvl3pPr marL="1263650" lvl="2" indent="-250825" algn="l" defTabSz="1012825">
        <a:spcBef>
          <a:spcPct val="20000"/>
        </a:spcBef>
        <a:spcAft>
          <a:spcPct val="0"/>
        </a:spcAft>
        <a:buChar char="•"/>
        <a:defRPr sz="2700">
          <a:solidFill>
            <a:schemeClr val="tx1"/>
          </a:solidFill>
          <a:latin typeface="Arial" panose="020B0604020202090204"/>
          <a:ea typeface="宋体" panose="02010600030101010101" charset="-122"/>
        </a:defRPr>
      </a:lvl3pPr>
      <a:lvl4pPr marL="1770380" lvl="3" indent="-250825" algn="l" defTabSz="1012825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Arial" panose="020B0604020202090204"/>
          <a:ea typeface="宋体" panose="02010600030101010101" charset="-122"/>
        </a:defRPr>
      </a:lvl4pPr>
      <a:lvl5pPr marL="2276475" lvl="4" indent="-250825" algn="l" defTabSz="1012825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Arial" panose="020B0604020202090204"/>
          <a:ea typeface="宋体" panose="02010600030101010101" charset="-122"/>
        </a:defRPr>
      </a:lvl5pPr>
      <a:lvl6pPr marL="2514600" lvl="5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/>
          <a:ea typeface="宋体" panose="02010600030101010101" charset="-122"/>
        </a:defRPr>
      </a:lvl6pPr>
      <a:lvl7pPr marL="2971800" lvl="6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/>
          <a:ea typeface="宋体" panose="02010600030101010101" charset="-122"/>
        </a:defRPr>
      </a:lvl7pPr>
      <a:lvl8pPr marL="3429000" lvl="7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/>
          <a:ea typeface="宋体" panose="02010600030101010101" charset="-122"/>
        </a:defRPr>
      </a:lvl8pPr>
      <a:lvl9pPr marL="3886200" lvl="8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/>
          <a:ea typeface="宋体" panose="02010600030101010101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 panose="020B0604020202090204"/>
          <a:ea typeface="宋体" panose="02010600030101010101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Arial" panose="020B0604020202090204"/>
          <a:ea typeface="宋体" panose="02010600030101010101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Arial" panose="020B0604020202090204"/>
          <a:ea typeface="宋体" panose="02010600030101010101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Arial" panose="020B0604020202090204"/>
          <a:ea typeface="宋体" panose="02010600030101010101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Arial" panose="020B0604020202090204"/>
          <a:ea typeface="宋体" panose="02010600030101010101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Arial" panose="020B0604020202090204"/>
          <a:ea typeface="宋体" panose="02010600030101010101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Arial" panose="020B0604020202090204"/>
          <a:ea typeface="宋体" panose="02010600030101010101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Arial" panose="020B0604020202090204"/>
          <a:ea typeface="宋体" panose="02010600030101010101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Arial" panose="020B0604020202090204"/>
          <a:ea typeface="宋体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4.png"/><Relationship Id="rId4" Type="http://schemas.openxmlformats.org/officeDocument/2006/relationships/image" Target="../media/image4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wmf"/><Relationship Id="rId3" Type="http://schemas.openxmlformats.org/officeDocument/2006/relationships/image" Target="../media/image12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0.wmf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2DA58A-C484-477D-ACE5-1B2C7899678C}"/>
              </a:ext>
            </a:extLst>
          </p:cNvPr>
          <p:cNvSpPr/>
          <p:nvPr/>
        </p:nvSpPr>
        <p:spPr>
          <a:xfrm>
            <a:off x="436411" y="2334017"/>
            <a:ext cx="9531652" cy="339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An s-shaped three-parameter (S3) traffic stream model with consistent car following relationship</a:t>
            </a:r>
          </a:p>
          <a:p>
            <a:pPr algn="ctr"/>
            <a:endParaRPr lang="en-US" altLang="zh-CN" i="1" dirty="0"/>
          </a:p>
          <a:p>
            <a:pPr algn="ctr"/>
            <a:r>
              <a:rPr lang="en-US" altLang="zh-CN" i="1" dirty="0"/>
              <a:t>Qixiu (Kevin) Cheng</a:t>
            </a:r>
            <a:r>
              <a:rPr lang="en-US" altLang="zh-CN" i="1" baseline="30000" dirty="0"/>
              <a:t> a</a:t>
            </a:r>
            <a:r>
              <a:rPr lang="en-US" altLang="zh-CN" i="1" dirty="0"/>
              <a:t>, </a:t>
            </a:r>
            <a:r>
              <a:rPr lang="en-US" altLang="zh-CN" i="1" dirty="0" err="1"/>
              <a:t>Zhiyuan</a:t>
            </a:r>
            <a:r>
              <a:rPr lang="en-US" altLang="zh-CN" i="1" dirty="0"/>
              <a:t> Liu</a:t>
            </a:r>
            <a:r>
              <a:rPr lang="en-US" altLang="zh-CN" i="1" baseline="30000" dirty="0"/>
              <a:t> a</a:t>
            </a:r>
            <a:r>
              <a:rPr lang="en-US" altLang="zh-CN" i="1" dirty="0"/>
              <a:t>, </a:t>
            </a:r>
            <a:r>
              <a:rPr lang="en-US" altLang="zh-CN" i="1" dirty="0" err="1"/>
              <a:t>Yuqian</a:t>
            </a:r>
            <a:r>
              <a:rPr lang="en-US" altLang="zh-CN" i="1" dirty="0"/>
              <a:t> Lin</a:t>
            </a:r>
            <a:r>
              <a:rPr lang="en-US" altLang="zh-CN" b="0" dirty="0"/>
              <a:t> </a:t>
            </a:r>
            <a:r>
              <a:rPr lang="en-US" altLang="zh-CN" i="1" baseline="30000" dirty="0"/>
              <a:t>a</a:t>
            </a:r>
            <a:r>
              <a:rPr lang="en-US" altLang="zh-CN" i="1" dirty="0"/>
              <a:t>, </a:t>
            </a:r>
            <a:r>
              <a:rPr lang="en-US" altLang="zh-CN" i="1" dirty="0" err="1"/>
              <a:t>Xuesong</a:t>
            </a:r>
            <a:r>
              <a:rPr lang="en-US" altLang="zh-CN" i="1" dirty="0"/>
              <a:t> (Simon) Zhou</a:t>
            </a:r>
            <a:r>
              <a:rPr lang="en-US" altLang="zh-CN" i="1" baseline="30000" dirty="0"/>
              <a:t> b</a:t>
            </a:r>
          </a:p>
          <a:p>
            <a:pPr algn="ctr"/>
            <a:endParaRPr lang="en-US" altLang="zh-CN" sz="3200" i="1" baseline="30000" dirty="0"/>
          </a:p>
          <a:p>
            <a:pPr algn="ctr"/>
            <a:r>
              <a:rPr lang="en-US" altLang="zh-CN" sz="1800" i="1" baseline="30000" dirty="0"/>
              <a:t>a </a:t>
            </a:r>
            <a:r>
              <a:rPr lang="en-US" altLang="zh-CN" sz="1800" i="1" dirty="0"/>
              <a:t>School of Transportation, Southeast University, China</a:t>
            </a:r>
          </a:p>
          <a:p>
            <a:pPr algn="ctr"/>
            <a:r>
              <a:rPr lang="en-US" altLang="zh-CN" sz="1800" i="1" baseline="30000" dirty="0"/>
              <a:t>b </a:t>
            </a:r>
            <a:r>
              <a:rPr lang="en-US" altLang="zh-CN" sz="1800" i="1" dirty="0"/>
              <a:t>School of Sustainable Engineering and the Built Environment, Arizona State University, USA</a:t>
            </a:r>
          </a:p>
          <a:p>
            <a:pPr algn="ctr"/>
            <a:endParaRPr lang="en-US" altLang="zh-CN" sz="3200" i="1" baseline="30000" dirty="0"/>
          </a:p>
          <a:p>
            <a:pPr algn="ctr"/>
            <a:r>
              <a:rPr lang="en-US" altLang="zh-CN" sz="3200" i="1" baseline="30000" dirty="0"/>
              <a:t>2021.02.11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3361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  <a:sym typeface="+mn-ea"/>
              </a:rPr>
              <a:t>Stability Analysis on the Car-following models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AA3D9D-EB68-4FFA-A917-C5EAA2DC8298}"/>
              </a:ext>
            </a:extLst>
          </p:cNvPr>
          <p:cNvSpPr txBox="1"/>
          <p:nvPr/>
        </p:nvSpPr>
        <p:spPr>
          <a:xfrm>
            <a:off x="390844" y="1128753"/>
            <a:ext cx="9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Laplace transform based approach to analyze the stability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267901-4D2C-4C5C-86D0-CBD85A23EA56}"/>
              </a:ext>
            </a:extLst>
          </p:cNvPr>
          <p:cNvSpPr/>
          <p:nvPr/>
        </p:nvSpPr>
        <p:spPr>
          <a:xfrm>
            <a:off x="536028" y="1768072"/>
            <a:ext cx="9637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/>
              <a:t>The proposed car-following model is stable if and only if the real parts of the solutions in the following equation are all negative.</a:t>
            </a:r>
            <a:endParaRPr lang="zh-CN" altLang="en-US" sz="2400" b="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605E390-31F4-4526-9EC3-A382152754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188858"/>
              </p:ext>
            </p:extLst>
          </p:nvPr>
        </p:nvGraphicFramePr>
        <p:xfrm>
          <a:off x="3691977" y="2737693"/>
          <a:ext cx="1887458" cy="50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Equation" r:id="rId3" imgW="799920" imgH="215640" progId="Equation.DSMT4">
                  <p:embed/>
                </p:oleObj>
              </mc:Choice>
              <mc:Fallback>
                <p:oleObj name="Equation" r:id="rId3" imgW="7999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1977" y="2737693"/>
                        <a:ext cx="1887458" cy="50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5027FDC-075E-43FC-9693-85E6848658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393701"/>
              </p:ext>
            </p:extLst>
          </p:nvPr>
        </p:nvGraphicFramePr>
        <p:xfrm>
          <a:off x="3683045" y="3247008"/>
          <a:ext cx="2833369" cy="1246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Equation" r:id="rId5" imgW="1269720" imgH="558720" progId="Equation.DSMT4">
                  <p:embed/>
                </p:oleObj>
              </mc:Choice>
              <mc:Fallback>
                <p:oleObj name="Equation" r:id="rId5" imgW="126972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3045" y="3247008"/>
                        <a:ext cx="2833369" cy="1246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2E7C714-34F9-4F58-BDDC-E920156581B4}"/>
              </a:ext>
            </a:extLst>
          </p:cNvPr>
          <p:cNvSpPr txBox="1"/>
          <p:nvPr/>
        </p:nvSpPr>
        <p:spPr>
          <a:xfrm>
            <a:off x="714703" y="4487923"/>
            <a:ext cx="968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/>
              <a:t>where </a:t>
            </a:r>
            <a:r>
              <a:rPr lang="en-US" altLang="zh-CN" b="0" i="1" dirty="0"/>
              <a:t>h</a:t>
            </a:r>
            <a:r>
              <a:rPr lang="en-US" altLang="zh-CN" b="0" dirty="0"/>
              <a:t> is the headway space at stable state, </a:t>
            </a:r>
            <a:r>
              <a:rPr lang="en-US" altLang="zh-CN" b="0" i="1" dirty="0"/>
              <a:t>s</a:t>
            </a:r>
            <a:r>
              <a:rPr lang="en-US" altLang="zh-CN" b="0" dirty="0"/>
              <a:t> is the complex variable in the Laplace transform.</a:t>
            </a:r>
            <a:endParaRPr lang="zh-CN" altLang="en-US" b="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69FE92-D469-4593-B266-63EB43A9AF73}"/>
              </a:ext>
            </a:extLst>
          </p:cNvPr>
          <p:cNvSpPr/>
          <p:nvPr/>
        </p:nvSpPr>
        <p:spPr>
          <a:xfrm>
            <a:off x="536028" y="5365519"/>
            <a:ext cx="96897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/>
              <a:t>It should be noted that, although the above functional form seems to be relatively simple, solving it is nontrivial. Mathematically, the type of the above equation is called </a:t>
            </a:r>
            <a:r>
              <a:rPr lang="en-US" altLang="zh-CN" dirty="0"/>
              <a:t>Lambert </a:t>
            </a:r>
            <a:r>
              <a:rPr lang="en-US" altLang="zh-CN" i="1" dirty="0"/>
              <a:t>W</a:t>
            </a:r>
            <a:r>
              <a:rPr lang="en-US" altLang="zh-CN" dirty="0"/>
              <a:t> function or omega function</a:t>
            </a:r>
            <a:r>
              <a:rPr lang="en-US" altLang="zh-CN" b="0" dirty="0"/>
              <a:t>, and one can solve it numerically to obtain the stability criterion.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3205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Calibration for the S3 model as a nonlinear regression 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636BC20-B001-4BE8-9010-28B7C1087D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73756"/>
              </p:ext>
            </p:extLst>
          </p:nvPr>
        </p:nvGraphicFramePr>
        <p:xfrm>
          <a:off x="2800755" y="2578354"/>
          <a:ext cx="4802964" cy="2158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8" name="Equation" r:id="rId3" imgW="2946400" imgH="1320800" progId="Equation.DSMT4">
                  <p:embed/>
                </p:oleObj>
              </mc:Choice>
              <mc:Fallback>
                <p:oleObj name="Equation" r:id="rId3" imgW="2946400" imgH="1320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755" y="2578354"/>
                        <a:ext cx="4802964" cy="21584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1E8C6B8-E021-43D7-A3D7-D30A1A3D30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004365"/>
              </p:ext>
            </p:extLst>
          </p:nvPr>
        </p:nvGraphicFramePr>
        <p:xfrm>
          <a:off x="3079409" y="1191986"/>
          <a:ext cx="4245656" cy="894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9" name="Equation" r:id="rId5" imgW="1879600" imgH="393700" progId="Equation.DSMT4">
                  <p:embed/>
                </p:oleObj>
              </mc:Choice>
              <mc:Fallback>
                <p:oleObj name="Equation" r:id="rId5" imgW="18796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409" y="1191986"/>
                        <a:ext cx="4245656" cy="8949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1553BF3-06D5-42B0-A89A-6E2EF0A0FD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371081"/>
              </p:ext>
            </p:extLst>
          </p:nvPr>
        </p:nvGraphicFramePr>
        <p:xfrm>
          <a:off x="1310977" y="5228260"/>
          <a:ext cx="7782520" cy="894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0" name="Equation" r:id="rId7" imgW="3454400" imgH="393700" progId="Equation.DSMT4">
                  <p:embed/>
                </p:oleObj>
              </mc:Choice>
              <mc:Fallback>
                <p:oleObj name="Equation" r:id="rId7" imgW="34544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0977" y="5228260"/>
                        <a:ext cx="7782520" cy="8949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65B467FB-56E6-40E8-A88E-C91B74891D2B}"/>
              </a:ext>
            </a:extLst>
          </p:cNvPr>
          <p:cNvSpPr txBox="1"/>
          <p:nvPr/>
        </p:nvSpPr>
        <p:spPr>
          <a:xfrm>
            <a:off x="1665828" y="1408629"/>
            <a:ext cx="84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[M1]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4C5F8A-B78A-4B4F-9A9D-36092A675BA7}"/>
              </a:ext>
            </a:extLst>
          </p:cNvPr>
          <p:cNvSpPr txBox="1"/>
          <p:nvPr/>
        </p:nvSpPr>
        <p:spPr>
          <a:xfrm>
            <a:off x="283716" y="5386794"/>
            <a:ext cx="84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[M2]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800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Calibration for the S3 model (study area)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C69FA49-723B-4E1C-AB14-3677695A3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70" y="2317079"/>
            <a:ext cx="8823733" cy="43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DDBE86-7C8F-48C2-9B7E-616E42446778}"/>
              </a:ext>
            </a:extLst>
          </p:cNvPr>
          <p:cNvSpPr txBox="1"/>
          <p:nvPr/>
        </p:nvSpPr>
        <p:spPr>
          <a:xfrm>
            <a:off x="186929" y="1047721"/>
            <a:ext cx="101825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The loop detector data is collected on July 1st (Monday), 2019 from Absolute Postmile (Abs) 1.79 to Abs 30 on the freeway of US101-S in Los Angeles, USA from the open-access </a:t>
            </a:r>
            <a:r>
              <a:rPr lang="en-US" altLang="zh-CN" sz="2200" dirty="0" err="1"/>
              <a:t>PeMS</a:t>
            </a:r>
            <a:r>
              <a:rPr lang="en-US" altLang="zh-CN" sz="2200" dirty="0"/>
              <a:t> database, including the speed, flow, and occupancy, etc.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30047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Calibration for the S3 model (Results_M1)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pic>
        <p:nvPicPr>
          <p:cNvPr id="12292" name="图片 23">
            <a:extLst>
              <a:ext uri="{FF2B5EF4-FFF2-40B4-BE49-F238E27FC236}">
                <a16:creationId xmlns:a16="http://schemas.microsoft.com/office/drawing/2014/main" id="{2C9BFAEB-622D-43A7-BFB9-22681A4E056C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91" y="1003649"/>
            <a:ext cx="367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图片 30">
            <a:extLst>
              <a:ext uri="{FF2B5EF4-FFF2-40B4-BE49-F238E27FC236}">
                <a16:creationId xmlns:a16="http://schemas.microsoft.com/office/drawing/2014/main" id="{2E29517E-5509-4322-B483-2078AA8CD23C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468" y="1003649"/>
            <a:ext cx="367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图片 31">
            <a:extLst>
              <a:ext uri="{FF2B5EF4-FFF2-40B4-BE49-F238E27FC236}">
                <a16:creationId xmlns:a16="http://schemas.microsoft.com/office/drawing/2014/main" id="{6EE54ACF-30B4-4EA8-B593-31A16918A560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9" y="4009607"/>
            <a:ext cx="3739551" cy="28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图片 33">
            <a:extLst>
              <a:ext uri="{FF2B5EF4-FFF2-40B4-BE49-F238E27FC236}">
                <a16:creationId xmlns:a16="http://schemas.microsoft.com/office/drawing/2014/main" id="{FC7FF9D1-2014-4A4F-AE9B-44BCD2A67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38" y="4009607"/>
            <a:ext cx="4102566" cy="28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55A4A1CA-A3AD-4D8D-B59B-09AD797128E6}"/>
              </a:ext>
            </a:extLst>
          </p:cNvPr>
          <p:cNvSpPr/>
          <p:nvPr/>
        </p:nvSpPr>
        <p:spPr>
          <a:xfrm rot="1507627">
            <a:off x="2715033" y="4945922"/>
            <a:ext cx="2142606" cy="102305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01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Calibration for the S3 model (Results_M2)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pic>
        <p:nvPicPr>
          <p:cNvPr id="13316" name="图片 34">
            <a:extLst>
              <a:ext uri="{FF2B5EF4-FFF2-40B4-BE49-F238E27FC236}">
                <a16:creationId xmlns:a16="http://schemas.microsoft.com/office/drawing/2014/main" id="{466498BA-CDBD-4199-8248-88FD1979E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93" y="951099"/>
            <a:ext cx="4025208" cy="29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图片 35">
            <a:extLst>
              <a:ext uri="{FF2B5EF4-FFF2-40B4-BE49-F238E27FC236}">
                <a16:creationId xmlns:a16="http://schemas.microsoft.com/office/drawing/2014/main" id="{726686A7-0945-4F8F-8D8E-BDC2F91B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102" y="982772"/>
            <a:ext cx="4062315" cy="295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图片 36">
            <a:extLst>
              <a:ext uri="{FF2B5EF4-FFF2-40B4-BE49-F238E27FC236}">
                <a16:creationId xmlns:a16="http://schemas.microsoft.com/office/drawing/2014/main" id="{142C2E28-F770-4F04-ADEF-50F984EE5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93" y="3936037"/>
            <a:ext cx="4025208" cy="29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图片 37">
            <a:extLst>
              <a:ext uri="{FF2B5EF4-FFF2-40B4-BE49-F238E27FC236}">
                <a16:creationId xmlns:a16="http://schemas.microsoft.com/office/drawing/2014/main" id="{E8EDFEE1-D357-4DB5-B883-B43414B3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7" y="3967710"/>
            <a:ext cx="4151970" cy="292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15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Calibration for the S3 model (Comparison)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A11250-2053-4DAC-B516-81B27941D812}"/>
              </a:ext>
            </a:extLst>
          </p:cNvPr>
          <p:cNvSpPr txBox="1"/>
          <p:nvPr/>
        </p:nvSpPr>
        <p:spPr>
          <a:xfrm>
            <a:off x="186929" y="1047721"/>
            <a:ext cx="10182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Comparison of MRE on the estimated speed with only speed information in the objective function</a:t>
            </a:r>
            <a:endParaRPr lang="zh-CN" altLang="en-US" sz="2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FF9ED0-9C4E-4278-BD5A-1E5B2D41E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17162"/>
            <a:ext cx="10404475" cy="40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84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Calibration for the S3 model (Comparison)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A11250-2053-4DAC-B516-81B27941D812}"/>
              </a:ext>
            </a:extLst>
          </p:cNvPr>
          <p:cNvSpPr txBox="1"/>
          <p:nvPr/>
        </p:nvSpPr>
        <p:spPr>
          <a:xfrm>
            <a:off x="186929" y="1047721"/>
            <a:ext cx="10182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Comparison of MRE on the estimated flow with only speed information in the objective function</a:t>
            </a:r>
            <a:endParaRPr lang="zh-CN" altLang="en-US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73157E-403E-4FD2-A5CB-8652B3E3E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064"/>
            <a:ext cx="10404475" cy="40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0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Calibration for the S3 model (Comparison)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A11250-2053-4DAC-B516-81B27941D812}"/>
              </a:ext>
            </a:extLst>
          </p:cNvPr>
          <p:cNvSpPr txBox="1"/>
          <p:nvPr/>
        </p:nvSpPr>
        <p:spPr>
          <a:xfrm>
            <a:off x="186929" y="1047721"/>
            <a:ext cx="10182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Comparison of MRE on the estimated speed with both speed and flow information in the objective function</a:t>
            </a:r>
            <a:endParaRPr lang="zh-CN" altLang="en-US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48550E-B4E0-4991-9597-2D2C6C410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098"/>
            <a:ext cx="10404475" cy="40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11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Calibration for the S3 model (Comparison)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A11250-2053-4DAC-B516-81B27941D812}"/>
              </a:ext>
            </a:extLst>
          </p:cNvPr>
          <p:cNvSpPr txBox="1"/>
          <p:nvPr/>
        </p:nvSpPr>
        <p:spPr>
          <a:xfrm>
            <a:off x="186929" y="1047721"/>
            <a:ext cx="10182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Comparison of MRE on the estimated flow with both speed and flow information in the objective function</a:t>
            </a:r>
            <a:endParaRPr lang="zh-CN" altLang="en-US" sz="2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BD6A51-210E-4D31-8D8F-23433CAB2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962"/>
            <a:ext cx="10404475" cy="409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8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213B6B7-B461-491D-B954-3C1A625ED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225850"/>
              </p:ext>
            </p:extLst>
          </p:nvPr>
        </p:nvGraphicFramePr>
        <p:xfrm>
          <a:off x="3542321" y="1061316"/>
          <a:ext cx="3803973" cy="1122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Equation" r:id="rId3" imgW="1879600" imgH="558800" progId="Equation.DSMT4">
                  <p:embed/>
                </p:oleObj>
              </mc:Choice>
              <mc:Fallback>
                <p:oleObj name="Equation" r:id="rId3" imgW="1879600" imgH="558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2321" y="1061316"/>
                        <a:ext cx="3803973" cy="1122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49F911-C452-43E9-9369-D61E75D12AB8}"/>
                  </a:ext>
                </a:extLst>
              </p:cNvPr>
              <p:cNvSpPr txBox="1"/>
              <p:nvPr/>
            </p:nvSpPr>
            <p:spPr>
              <a:xfrm>
                <a:off x="555171" y="2267988"/>
                <a:ext cx="3167743" cy="430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/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b="0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49F911-C452-43E9-9369-D61E75D12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1" y="2267988"/>
                <a:ext cx="3167743" cy="430952"/>
              </a:xfrm>
              <a:prstGeom prst="rect">
                <a:avLst/>
              </a:prstGeom>
              <a:blipFill>
                <a:blip r:embed="rId5"/>
                <a:stretch>
                  <a:fillRect l="-1923" t="-5634"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F3E9D9A9-170F-4FE3-9D6C-D047C7EA48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985967"/>
              </p:ext>
            </p:extLst>
          </p:nvPr>
        </p:nvGraphicFramePr>
        <p:xfrm>
          <a:off x="1778036" y="3306495"/>
          <a:ext cx="6848399" cy="3050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Equation" r:id="rId6" imgW="4038600" imgH="1790700" progId="Equation.DSMT4">
                  <p:embed/>
                </p:oleObj>
              </mc:Choice>
              <mc:Fallback>
                <p:oleObj name="Equation" r:id="rId6" imgW="4038600" imgH="17907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36" y="3306495"/>
                        <a:ext cx="6848399" cy="30500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0EBBFF2-B32D-4D1D-8877-F7585E12855A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Calibration for the Car-following Model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048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1768C4D-7014-48EC-8282-F9D9A846866F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Observations on the Speed-density Relationships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220451-172A-475B-B498-0FD5B7F86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90" y="1103576"/>
            <a:ext cx="4138173" cy="30480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334988-04AE-464A-BAC5-1F46AA94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15" y="963696"/>
            <a:ext cx="5001835" cy="32265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E88E1D-F62E-4909-8206-314C162835FC}"/>
              </a:ext>
            </a:extLst>
          </p:cNvPr>
          <p:cNvSpPr txBox="1"/>
          <p:nvPr/>
        </p:nvSpPr>
        <p:spPr>
          <a:xfrm>
            <a:off x="493225" y="4095652"/>
            <a:ext cx="991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/>
              <a:t>Characteristics for a well-defined single-regime speed-density function: </a:t>
            </a:r>
          </a:p>
          <a:p>
            <a:pPr marL="457200" indent="-457200">
              <a:buAutoNum type="arabicParenR"/>
            </a:pPr>
            <a:r>
              <a:rPr lang="en-US" altLang="zh-CN" b="0" dirty="0"/>
              <a:t>the speed is a </a:t>
            </a:r>
            <a:r>
              <a:rPr lang="en-US" altLang="zh-CN" dirty="0">
                <a:solidFill>
                  <a:srgbClr val="FF0000"/>
                </a:solidFill>
              </a:rPr>
              <a:t>strictly and monotonically decreasing function</a:t>
            </a:r>
            <a:r>
              <a:rPr lang="en-US" altLang="zh-CN" b="0" dirty="0"/>
              <a:t> with respect to density; </a:t>
            </a:r>
          </a:p>
          <a:p>
            <a:pPr marL="457200" indent="-457200">
              <a:buAutoNum type="arabicParenR"/>
            </a:pPr>
            <a:r>
              <a:rPr lang="en-US" altLang="zh-CN" b="0" dirty="0"/>
              <a:t>the speed keeps </a:t>
            </a:r>
            <a:r>
              <a:rPr lang="en-US" altLang="zh-CN" dirty="0">
                <a:solidFill>
                  <a:srgbClr val="FF0000"/>
                </a:solidFill>
              </a:rPr>
              <a:t>relatively stable at the free flow state </a:t>
            </a:r>
            <a:r>
              <a:rPr lang="en-US" altLang="zh-CN" b="0" dirty="0"/>
              <a:t>(or in a low-density range); </a:t>
            </a:r>
          </a:p>
          <a:p>
            <a:pPr marL="457200" indent="-457200">
              <a:buAutoNum type="arabicParenR"/>
            </a:pPr>
            <a:r>
              <a:rPr lang="en-US" altLang="zh-CN" b="0" dirty="0"/>
              <a:t>the speed keeps </a:t>
            </a:r>
            <a:r>
              <a:rPr lang="en-US" altLang="zh-CN" dirty="0">
                <a:solidFill>
                  <a:srgbClr val="FF0000"/>
                </a:solidFill>
              </a:rPr>
              <a:t>relatively slow, but not reach zero, under heavily congested condition</a:t>
            </a:r>
            <a:r>
              <a:rPr lang="en-US" altLang="zh-CN" b="0" dirty="0"/>
              <a:t> (or in a high-density range); </a:t>
            </a:r>
          </a:p>
          <a:p>
            <a:pPr marL="457200" indent="-457200">
              <a:buAutoNum type="arabicParenR"/>
            </a:pPr>
            <a:r>
              <a:rPr lang="en-US" altLang="zh-CN" b="0" dirty="0"/>
              <a:t>it can smoothly capture transition between different traffic states;</a:t>
            </a:r>
          </a:p>
          <a:p>
            <a:pPr marL="457200" indent="-457200">
              <a:buAutoNum type="arabicParenR"/>
            </a:pPr>
            <a:r>
              <a:rPr lang="en-US" altLang="zh-CN" b="0" dirty="0"/>
              <a:t>describe the speed-density relationships with </a:t>
            </a:r>
            <a:r>
              <a:rPr lang="en-US" altLang="zh-CN" dirty="0">
                <a:solidFill>
                  <a:srgbClr val="FF0000"/>
                </a:solidFill>
              </a:rPr>
              <a:t>as few parameters as possib</a:t>
            </a:r>
            <a:r>
              <a:rPr lang="en-US" altLang="zh-CN" b="0" dirty="0"/>
              <a:t>le; and </a:t>
            </a:r>
          </a:p>
          <a:p>
            <a:pPr marL="457200" indent="-457200">
              <a:buAutoNum type="arabicParenR"/>
            </a:pPr>
            <a:r>
              <a:rPr lang="en-US" altLang="zh-CN" b="0" dirty="0"/>
              <a:t>maintain important </a:t>
            </a:r>
            <a:r>
              <a:rPr lang="en-US" altLang="zh-CN" dirty="0">
                <a:solidFill>
                  <a:srgbClr val="FF0000"/>
                </a:solidFill>
              </a:rPr>
              <a:t>consistency across planes</a:t>
            </a:r>
            <a:r>
              <a:rPr lang="en-US" altLang="zh-CN" b="0" dirty="0"/>
              <a:t> of flow-density, speed-flow based on the conservation condition of  </a:t>
            </a:r>
            <a:r>
              <a:rPr lang="en-US" altLang="zh-CN" b="0" i="1" dirty="0"/>
              <a:t>q=</a:t>
            </a:r>
            <a:r>
              <a:rPr lang="en-US" altLang="zh-CN" b="0" i="1" dirty="0" err="1"/>
              <a:t>kv</a:t>
            </a:r>
            <a:r>
              <a:rPr lang="en-US" altLang="zh-CN" b="0" dirty="0"/>
              <a:t>.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678491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Calibration for the Car-following Model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300975-14C4-475F-ABFF-C2E659A4E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9"/>
          <a:stretch/>
        </p:blipFill>
        <p:spPr>
          <a:xfrm>
            <a:off x="259523" y="1338058"/>
            <a:ext cx="9918971" cy="39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83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Conclusion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62E1A-48B4-4C72-94AC-3BF72EDC6006}"/>
              </a:ext>
            </a:extLst>
          </p:cNvPr>
          <p:cNvSpPr txBox="1"/>
          <p:nvPr/>
        </p:nvSpPr>
        <p:spPr>
          <a:xfrm>
            <a:off x="13833" y="951099"/>
            <a:ext cx="10376808" cy="602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en-US" altLang="zh-CN" b="0" dirty="0"/>
              <a:t>With a particular emphasis on the inaccurate estimation issue of the existing speed-density models </a:t>
            </a:r>
            <a:r>
              <a:rPr lang="en-US" altLang="zh-CN" dirty="0"/>
              <a:t>especially at high density ranges</a:t>
            </a:r>
            <a:r>
              <a:rPr lang="en-US" altLang="zh-CN" b="0" dirty="0"/>
              <a:t>, this paper is motivated by the need to establish an </a:t>
            </a:r>
            <a:r>
              <a:rPr lang="en-US" altLang="zh-CN" dirty="0"/>
              <a:t>empirically accurate and mathematically elegant</a:t>
            </a:r>
            <a:r>
              <a:rPr lang="en-US" altLang="zh-CN" b="0" dirty="0"/>
              <a:t> speed-density relationship which can describe the speed-density relationship under all possible traffic states. 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en-US" altLang="zh-CN" b="0" dirty="0"/>
              <a:t>It has been evident that over the past decades, continuing advances in the traffic flow fundamental diagram intrinsically depend on the two-dimensional representation to describe the speed-density relationship, while other relationships between speed and flow or flow and density are ignored. This paper proposes an enhanced “s-shape” speed-density function. One can easily represent the traffic flow fundamental diagram </a:t>
            </a:r>
            <a:r>
              <a:rPr lang="en-US" altLang="zh-CN" dirty="0"/>
              <a:t>in a three-dimensional modeling space</a:t>
            </a:r>
            <a:r>
              <a:rPr lang="en-US" altLang="zh-CN" b="0" dirty="0"/>
              <a:t>.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en-US" altLang="zh-CN" b="0" dirty="0"/>
              <a:t>With the macroscopic S3 model, a consistent macro-to-micro </a:t>
            </a:r>
            <a:r>
              <a:rPr lang="en-US" altLang="zh-CN" dirty="0"/>
              <a:t>car-following model </a:t>
            </a:r>
            <a:r>
              <a:rPr lang="en-US" altLang="zh-CN" b="0" dirty="0"/>
              <a:t>is derived. By utilizing the Laplace transform approach, the </a:t>
            </a:r>
            <a:r>
              <a:rPr lang="en-US" altLang="zh-CN" dirty="0"/>
              <a:t>stability criterion </a:t>
            </a:r>
            <a:r>
              <a:rPr lang="en-US" altLang="zh-CN" b="0" dirty="0"/>
              <a:t>of the car-following model is also derived. 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l"/>
            </a:pPr>
            <a:r>
              <a:rPr lang="en-US" altLang="zh-CN" b="0" dirty="0"/>
              <a:t>The study presented in this paper is an example to represent the traffic flow fundamental diagram with a smooth and non-convex-non-concave s-shaped curve. In the future, it is possible to analyze the state transitions due to </a:t>
            </a:r>
            <a:r>
              <a:rPr lang="en-US" altLang="zh-CN" dirty="0"/>
              <a:t>the existence of inflection point </a:t>
            </a:r>
            <a:r>
              <a:rPr lang="en-US" altLang="zh-CN" b="0" dirty="0"/>
              <a:t>in the non-convex-non-concave curve. As for the calibration of the S3 model, it is expected to calibrate the parameters considering heterogeneity on the vehicle types and road grades in future work. 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404213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Future Applications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462E1A-48B4-4C72-94AC-3BF72EDC6006}"/>
              </a:ext>
            </a:extLst>
          </p:cNvPr>
          <p:cNvSpPr txBox="1"/>
          <p:nvPr/>
        </p:nvSpPr>
        <p:spPr>
          <a:xfrm>
            <a:off x="289504" y="1276919"/>
            <a:ext cx="9485117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0" dirty="0"/>
              <a:t>Analyze the traffic state transitions with smooth analytical forms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0" dirty="0"/>
              <a:t>Provide analytical formulas for the MFD to better control traffic flows in urban networks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0" dirty="0"/>
              <a:t>Higher order traffic flow models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0" dirty="0"/>
              <a:t>Calibrate traffic flow model at merge and weaving segments since the capacity, free-flow speed, critical density, and the car-following model can be synthetically calibrated</a:t>
            </a:r>
            <a:endParaRPr lang="zh-CN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55954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8638E55-D5E4-4E2D-8DDB-9247AEFCC455}"/>
              </a:ext>
            </a:extLst>
          </p:cNvPr>
          <p:cNvSpPr/>
          <p:nvPr/>
        </p:nvSpPr>
        <p:spPr>
          <a:xfrm>
            <a:off x="2855149" y="2775520"/>
            <a:ext cx="469417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i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you!</a:t>
            </a:r>
            <a:endParaRPr lang="zh-CN" altLang="en-US" sz="72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936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ED05AD3-44A8-488C-AC18-81CFE1F1BF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78211" y="3864951"/>
            <a:ext cx="4163080" cy="30084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F0F6E6-2111-4E4F-8A42-8212A56455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9692" y="3864951"/>
            <a:ext cx="4163080" cy="30084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400D05-00A6-416F-AE7B-5EB2AAA2F9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96671" y="994705"/>
            <a:ext cx="4163080" cy="281401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1768C4D-7014-48EC-8282-F9D9A846866F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Speed-density Relationships in the Literature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31CF42D-DD65-4CFB-A751-76E08303E594}"/>
              </a:ext>
            </a:extLst>
          </p:cNvPr>
          <p:cNvSpPr/>
          <p:nvPr/>
        </p:nvSpPr>
        <p:spPr>
          <a:xfrm rot="8731800">
            <a:off x="6531656" y="2479720"/>
            <a:ext cx="1585807" cy="281258"/>
          </a:xfrm>
          <a:prstGeom prst="rightArrow">
            <a:avLst>
              <a:gd name="adj1" fmla="val 50000"/>
              <a:gd name="adj2" fmla="val 16371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C7F6CB-65EF-4B8E-9A9F-4B6919A81CE2}"/>
              </a:ext>
            </a:extLst>
          </p:cNvPr>
          <p:cNvSpPr txBox="1"/>
          <p:nvPr/>
        </p:nvSpPr>
        <p:spPr>
          <a:xfrm>
            <a:off x="7142188" y="1713658"/>
            <a:ext cx="3090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highlight>
                  <a:srgbClr val="FFFF00"/>
                </a:highlight>
              </a:rPr>
              <a:t>inaccurate at high densities</a:t>
            </a:r>
            <a:endParaRPr lang="zh-CN" altLang="en-US" i="1" dirty="0">
              <a:highlight>
                <a:srgbClr val="FFFF00"/>
              </a:highlight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39BE455-EA22-46C5-B39D-6A8D2EBFC17C}"/>
              </a:ext>
            </a:extLst>
          </p:cNvPr>
          <p:cNvSpPr/>
          <p:nvPr/>
        </p:nvSpPr>
        <p:spPr>
          <a:xfrm rot="20244126">
            <a:off x="2577842" y="5199314"/>
            <a:ext cx="2142606" cy="102305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33D35E4-CFEA-4B56-9F62-C290425C4452}"/>
              </a:ext>
            </a:extLst>
          </p:cNvPr>
          <p:cNvSpPr/>
          <p:nvPr/>
        </p:nvSpPr>
        <p:spPr>
          <a:xfrm rot="2018161">
            <a:off x="7444907" y="5199314"/>
            <a:ext cx="2142606" cy="102305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61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1768C4D-7014-48EC-8282-F9D9A846866F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S-shaped Three-parameter (S3) Fundamental Diagram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1C2E502-DAB3-48C3-8D6F-B73E3CCD5B1F}"/>
                  </a:ext>
                </a:extLst>
              </p:cNvPr>
              <p:cNvSpPr txBox="1"/>
              <p:nvPr/>
            </p:nvSpPr>
            <p:spPr>
              <a:xfrm>
                <a:off x="930728" y="2334161"/>
                <a:ext cx="9306348" cy="73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b="0" dirty="0"/>
                  <a:t>  is the free flow speed,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b="0" dirty="0"/>
                  <a:t> is the critical density which can result in a maximal traffic flow rate,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b="0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b="0" dirty="0"/>
                  <a:t> represent the flatness of the curve (</a:t>
                </a:r>
                <a:r>
                  <a:rPr lang="en-US" altLang="zh-CN" b="0" dirty="0" err="1"/>
                  <a:t>FoC</a:t>
                </a:r>
                <a:r>
                  <a:rPr lang="en-US" altLang="zh-CN" b="0" dirty="0"/>
                  <a:t>) to be determined.</a:t>
                </a:r>
                <a:endParaRPr lang="zh-CN" altLang="en-US" b="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1C2E502-DAB3-48C3-8D6F-B73E3CCD5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28" y="2334161"/>
                <a:ext cx="9306348" cy="732508"/>
              </a:xfrm>
              <a:prstGeom prst="rect">
                <a:avLst/>
              </a:prstGeom>
              <a:blipFill>
                <a:blip r:embed="rId3"/>
                <a:stretch>
                  <a:fillRect l="-721" t="-5000" b="-1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E6329763-A87A-4606-B197-9FE68FEE84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799721"/>
              </p:ext>
            </p:extLst>
          </p:nvPr>
        </p:nvGraphicFramePr>
        <p:xfrm>
          <a:off x="2514703" y="1060051"/>
          <a:ext cx="2366056" cy="1165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Equation" r:id="rId4" imgW="1041120" imgH="520560" progId="Equation.DSMT4">
                  <p:embed/>
                </p:oleObj>
              </mc:Choice>
              <mc:Fallback>
                <p:oleObj name="Equation" r:id="rId4" imgW="1041120" imgH="52056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703" y="1060051"/>
                        <a:ext cx="2366056" cy="11651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C2E92662-56F6-41E8-9DA0-90704213B0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119969"/>
              </p:ext>
            </p:extLst>
          </p:nvPr>
        </p:nvGraphicFramePr>
        <p:xfrm>
          <a:off x="1177019" y="4449731"/>
          <a:ext cx="4648619" cy="1039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Equation" r:id="rId6" imgW="2489200" imgH="558800" progId="Equation.DSMT4">
                  <p:embed/>
                </p:oleObj>
              </mc:Choice>
              <mc:Fallback>
                <p:oleObj name="Equation" r:id="rId6" imgW="2489200" imgH="558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019" y="4449731"/>
                        <a:ext cx="4648619" cy="10396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666B1C67-7183-4766-A00D-F35A6D190E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608322"/>
              </p:ext>
            </p:extLst>
          </p:nvPr>
        </p:nvGraphicFramePr>
        <p:xfrm>
          <a:off x="1177018" y="5562931"/>
          <a:ext cx="4648620" cy="884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Equation" r:id="rId8" imgW="2286000" imgH="431800" progId="Equation.DSMT4">
                  <p:embed/>
                </p:oleObj>
              </mc:Choice>
              <mc:Fallback>
                <p:oleObj name="Equation" r:id="rId8" imgW="2286000" imgH="4318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018" y="5562931"/>
                        <a:ext cx="4648620" cy="8845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C9116B2-6E86-4167-BDE8-221098320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931338"/>
              </p:ext>
            </p:extLst>
          </p:nvPr>
        </p:nvGraphicFramePr>
        <p:xfrm>
          <a:off x="5337343" y="1075144"/>
          <a:ext cx="2221012" cy="1110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Equation" r:id="rId10" imgW="1041120" imgH="520560" progId="Equation.DSMT4">
                  <p:embed/>
                </p:oleObj>
              </mc:Choice>
              <mc:Fallback>
                <p:oleObj name="Equation" r:id="rId10" imgW="104112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37343" y="1075144"/>
                        <a:ext cx="2221012" cy="1110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DD4B250-BB86-4A65-9149-E8C8185B734C}"/>
              </a:ext>
            </a:extLst>
          </p:cNvPr>
          <p:cNvSpPr txBox="1"/>
          <p:nvPr/>
        </p:nvSpPr>
        <p:spPr>
          <a:xfrm>
            <a:off x="930728" y="3574417"/>
            <a:ext cx="911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q</a:t>
            </a:r>
            <a:r>
              <a:rPr lang="en-US" altLang="zh-CN" dirty="0"/>
              <a:t>(</a:t>
            </a:r>
            <a:r>
              <a:rPr lang="en-US" altLang="zh-CN" i="1" dirty="0"/>
              <a:t>k</a:t>
            </a:r>
            <a:r>
              <a:rPr lang="en-US" altLang="zh-CN" dirty="0"/>
              <a:t>) is continuously differentiable. When </a:t>
            </a:r>
            <a:r>
              <a:rPr lang="en-US" altLang="zh-CN" i="1" dirty="0"/>
              <a:t>k=k</a:t>
            </a:r>
            <a:r>
              <a:rPr lang="en-US" altLang="zh-CN" i="1" baseline="-25000" dirty="0"/>
              <a:t>c</a:t>
            </a:r>
            <a:r>
              <a:rPr lang="en-US" altLang="zh-CN" dirty="0"/>
              <a:t>, we have </a:t>
            </a:r>
            <a:r>
              <a:rPr lang="en-US" altLang="zh-CN" i="1" dirty="0"/>
              <a:t>q=</a:t>
            </a:r>
            <a:r>
              <a:rPr lang="en-US" altLang="zh-CN" i="1" dirty="0" err="1"/>
              <a:t>q</a:t>
            </a:r>
            <a:r>
              <a:rPr lang="en-US" altLang="zh-CN" i="1" baseline="-25000" dirty="0" err="1"/>
              <a:t>max</a:t>
            </a:r>
            <a:r>
              <a:rPr lang="en-US" altLang="zh-CN" dirty="0"/>
              <a:t>.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BF4D420-5692-476C-BAB3-094ED6724E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332424"/>
              </p:ext>
            </p:extLst>
          </p:nvPr>
        </p:nvGraphicFramePr>
        <p:xfrm>
          <a:off x="5326993" y="4445904"/>
          <a:ext cx="1168400" cy="1878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26993" y="4445904"/>
                        <a:ext cx="1168400" cy="18785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14F6572-0E7E-4598-A9AB-5B016E891F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572011"/>
              </p:ext>
            </p:extLst>
          </p:nvPr>
        </p:nvGraphicFramePr>
        <p:xfrm>
          <a:off x="6280719" y="4195380"/>
          <a:ext cx="3156941" cy="246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name="Equation" r:id="rId14" imgW="1384200" imgH="1079280" progId="Equation.DSMT4">
                  <p:embed/>
                </p:oleObj>
              </mc:Choice>
              <mc:Fallback>
                <p:oleObj name="Equation" r:id="rId14" imgW="138420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80719" y="4195380"/>
                        <a:ext cx="3156941" cy="2461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244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1768C4D-7014-48EC-8282-F9D9A846866F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S-shaped Three-parameter (S3) Fundamental Diagram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774D5E-0467-48DA-9B71-72BDA41944D5}"/>
              </a:ext>
            </a:extLst>
          </p:cNvPr>
          <p:cNvSpPr/>
          <p:nvPr/>
        </p:nvSpPr>
        <p:spPr>
          <a:xfrm>
            <a:off x="447291" y="1201588"/>
            <a:ext cx="9106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Averaged maximal flow rate (or capacity):</a:t>
            </a:r>
            <a:endParaRPr lang="zh-CN" altLang="en-US" sz="24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D543826-15D7-4F72-AECC-A13A61CF31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315552"/>
              </p:ext>
            </p:extLst>
          </p:nvPr>
        </p:nvGraphicFramePr>
        <p:xfrm>
          <a:off x="3383317" y="1759529"/>
          <a:ext cx="3637839" cy="1091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3" imgW="1269720" imgH="380880" progId="Equation.DSMT4">
                  <p:embed/>
                </p:oleObj>
              </mc:Choice>
              <mc:Fallback>
                <p:oleObj name="Equation" r:id="rId3" imgW="126972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3317" y="1759529"/>
                        <a:ext cx="3637839" cy="1091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4D696C70-BCD5-461F-A89B-40176D3F8DF7}"/>
              </a:ext>
            </a:extLst>
          </p:cNvPr>
          <p:cNvSpPr/>
          <p:nvPr/>
        </p:nvSpPr>
        <p:spPr>
          <a:xfrm>
            <a:off x="447291" y="3067174"/>
            <a:ext cx="9106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Explanation of the FoC parameter </a:t>
            </a:r>
            <a:r>
              <a:rPr lang="en-US" altLang="zh-CN" sz="2400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endParaRPr lang="zh-CN" altLang="en-US" sz="2400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042E7E4-3F4E-4FF7-BDDA-F13D0C6595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984458"/>
              </p:ext>
            </p:extLst>
          </p:nvPr>
        </p:nvGraphicFramePr>
        <p:xfrm>
          <a:off x="1366530" y="3528839"/>
          <a:ext cx="7823362" cy="1394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Equation" r:id="rId5" imgW="2920680" imgH="520560" progId="Equation.DSMT4">
                  <p:embed/>
                </p:oleObj>
              </mc:Choice>
              <mc:Fallback>
                <p:oleObj name="Equation" r:id="rId5" imgW="29206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6530" y="3528839"/>
                        <a:ext cx="7823362" cy="1394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420827D-3D4E-4FEC-9C22-9EE2AB15E19E}"/>
                  </a:ext>
                </a:extLst>
              </p:cNvPr>
              <p:cNvSpPr txBox="1"/>
              <p:nvPr/>
            </p:nvSpPr>
            <p:spPr>
              <a:xfrm>
                <a:off x="546537" y="4923438"/>
                <a:ext cx="92071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200" b="0" dirty="0"/>
                  <a:t>  is the speed at the critical density.</a:t>
                </a:r>
                <a:endParaRPr lang="zh-CN" altLang="en-US" sz="2200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420827D-3D4E-4FEC-9C22-9EE2AB15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37" y="4923438"/>
                <a:ext cx="9207101" cy="430887"/>
              </a:xfrm>
              <a:prstGeom prst="rect">
                <a:avLst/>
              </a:prstGeom>
              <a:blipFill>
                <a:blip r:embed="rId7"/>
                <a:stretch>
                  <a:fillRect l="-861" t="-10000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91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S-shaped Three-parameter (S3) Fundamental Diagram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AA3D9D-EB68-4FFA-A917-C5EAA2DC8298}"/>
              </a:ext>
            </a:extLst>
          </p:cNvPr>
          <p:cNvSpPr txBox="1"/>
          <p:nvPr/>
        </p:nvSpPr>
        <p:spPr>
          <a:xfrm>
            <a:off x="861848" y="994842"/>
            <a:ext cx="680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Projections to the 2D planes:</a:t>
            </a:r>
            <a:endParaRPr lang="zh-CN" altLang="en-US" sz="24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2CB0F65-7792-4CE5-88B7-675BD805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229573"/>
              </p:ext>
            </p:extLst>
          </p:nvPr>
        </p:nvGraphicFramePr>
        <p:xfrm>
          <a:off x="1376849" y="1456507"/>
          <a:ext cx="7662042" cy="550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Visio" r:id="rId3" imgW="8755274" imgH="6278801" progId="Visio.Drawing.15">
                  <p:embed/>
                </p:oleObj>
              </mc:Choice>
              <mc:Fallback>
                <p:oleObj name="Visio" r:id="rId3" imgW="8755274" imgH="6278801" progId="Visio.Drawing.15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849" y="1456507"/>
                        <a:ext cx="7662042" cy="55017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S-shaped Three-parameter (S3) Fundamental Diagram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AA3D9D-EB68-4FFA-A917-C5EAA2DC8298}"/>
              </a:ext>
            </a:extLst>
          </p:cNvPr>
          <p:cNvSpPr txBox="1"/>
          <p:nvPr/>
        </p:nvSpPr>
        <p:spPr>
          <a:xfrm>
            <a:off x="748195" y="1055175"/>
            <a:ext cx="680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3D Space when </a:t>
            </a:r>
            <a:r>
              <a:rPr lang="en-US" altLang="zh-CN" sz="2400" i="1" dirty="0"/>
              <a:t>m</a:t>
            </a:r>
            <a:r>
              <a:rPr lang="en-US" altLang="zh-CN" sz="2400" dirty="0"/>
              <a:t>=4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A86ABE-48D3-44DD-BE05-8A95923B9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41" y="1500250"/>
            <a:ext cx="8756139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rPr>
              <a:t>S-shaped Three-parameter (S3) Fundamental Diagram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AA3D9D-EB68-4FFA-A917-C5EAA2DC8298}"/>
              </a:ext>
            </a:extLst>
          </p:cNvPr>
          <p:cNvSpPr txBox="1"/>
          <p:nvPr/>
        </p:nvSpPr>
        <p:spPr>
          <a:xfrm>
            <a:off x="485437" y="939565"/>
            <a:ext cx="680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Relationship to the backward wave speed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155015-8B45-4548-9456-536C53D2E4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9" y="1505306"/>
            <a:ext cx="4883632" cy="322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6BD97F-E25A-4F07-B9B3-85CB2F3AA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035" y="1554409"/>
            <a:ext cx="4643728" cy="28356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65D8EC-BC52-41FD-A846-D52185CF61EB}"/>
              </a:ext>
            </a:extLst>
          </p:cNvPr>
          <p:cNvSpPr txBox="1"/>
          <p:nvPr/>
        </p:nvSpPr>
        <p:spPr>
          <a:xfrm>
            <a:off x="5766501" y="4290271"/>
            <a:ext cx="4740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/>
              <a:t>Triangle fundamental diagram used in CTM</a:t>
            </a:r>
            <a:endParaRPr lang="zh-CN" altLang="en-US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F9AF65-828B-459C-8D3B-DF2E06FC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6" y="4849059"/>
            <a:ext cx="6689365" cy="24105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CD069E1-9B56-428E-9F7C-130E45FD5B14}"/>
              </a:ext>
            </a:extLst>
          </p:cNvPr>
          <p:cNvSpPr/>
          <p:nvPr/>
        </p:nvSpPr>
        <p:spPr>
          <a:xfrm>
            <a:off x="6270191" y="4849059"/>
            <a:ext cx="40405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/>
              <a:t>From the perspective of simplified car following model, our model indicates that the </a:t>
            </a:r>
            <a:r>
              <a:rPr lang="en-US" altLang="zh-CN" sz="1800" i="1" dirty="0"/>
              <a:t>reaction time could become longer</a:t>
            </a:r>
            <a:r>
              <a:rPr lang="en-US" altLang="zh-CN" sz="1800" dirty="0"/>
              <a:t> </a:t>
            </a:r>
            <a:r>
              <a:rPr lang="en-US" altLang="zh-CN" sz="1800" b="0" dirty="0"/>
              <a:t>if we assume a </a:t>
            </a:r>
            <a:r>
              <a:rPr lang="en-US" altLang="zh-CN" sz="1800" i="1" dirty="0"/>
              <a:t>constant minimum spacing</a:t>
            </a:r>
            <a:r>
              <a:rPr lang="en-US" altLang="zh-CN" sz="1800" b="0" dirty="0"/>
              <a:t>. However, this explanation should be further verified with real-world traffic data in the future.</a:t>
            </a:r>
            <a:endParaRPr lang="zh-CN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99282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AB103F0-00A5-4502-BC91-C60059C833C0}"/>
              </a:ext>
            </a:extLst>
          </p:cNvPr>
          <p:cNvSpPr/>
          <p:nvPr/>
        </p:nvSpPr>
        <p:spPr>
          <a:xfrm>
            <a:off x="89807" y="243074"/>
            <a:ext cx="10376808" cy="708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1pPr>
            <a:lvl2pPr marL="742950" lvl="1" indent="-28575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2pPr>
            <a:lvl3pPr marL="1143000" lvl="2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3pPr>
            <a:lvl4pPr marL="1600200" lvl="3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4pPr>
            <a:lvl5pPr marL="2057400" lvl="4" indent="-228600"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/>
                <a:ea typeface="宋体" panose="02010600030101010101" charset="-122"/>
              </a:defRPr>
            </a:lvl9pPr>
          </a:lstStyle>
          <a:p>
            <a:pPr lvl="0" defTabSz="1012825" rtl="0" fontAlgn="base">
              <a:defRPr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  <a:sym typeface="+mn-ea"/>
              </a:rPr>
              <a:t>Deriving Macro-to-Micro Car-following Models</a:t>
            </a:r>
            <a:endParaRPr lang="zh-CN" altLang="en-US" sz="2800" dirty="0">
              <a:solidFill>
                <a:srgbClr val="FFFFFF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AA3D9D-EB68-4FFA-A917-C5EAA2DC8298}"/>
              </a:ext>
            </a:extLst>
          </p:cNvPr>
          <p:cNvSpPr txBox="1"/>
          <p:nvPr/>
        </p:nvSpPr>
        <p:spPr>
          <a:xfrm>
            <a:off x="485437" y="1034160"/>
            <a:ext cx="3718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Macroscopic speed-density</a:t>
            </a:r>
            <a:endParaRPr lang="zh-CN" altLang="en-US" sz="2400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1F3F12E-E8BD-4129-8084-F71659629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770723"/>
              </p:ext>
            </p:extLst>
          </p:nvPr>
        </p:nvGraphicFramePr>
        <p:xfrm>
          <a:off x="5894970" y="1669278"/>
          <a:ext cx="4381298" cy="1302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Equation" r:id="rId3" imgW="1879560" imgH="558720" progId="Equation.DSMT4">
                  <p:embed/>
                </p:oleObj>
              </mc:Choice>
              <mc:Fallback>
                <p:oleObj name="Equation" r:id="rId3" imgW="187956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94970" y="1669278"/>
                        <a:ext cx="4381298" cy="1302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34499D8A-DE3B-4F10-BAAC-FC0D0B46F776}"/>
              </a:ext>
            </a:extLst>
          </p:cNvPr>
          <p:cNvSpPr txBox="1"/>
          <p:nvPr/>
        </p:nvSpPr>
        <p:spPr>
          <a:xfrm>
            <a:off x="5782650" y="1034159"/>
            <a:ext cx="3718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Microscopic car-following</a:t>
            </a:r>
            <a:endParaRPr lang="zh-CN" altLang="en-US" sz="24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2A48E38-D574-495C-A00D-A0B29CD6C9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161559"/>
              </p:ext>
            </p:extLst>
          </p:nvPr>
        </p:nvGraphicFramePr>
        <p:xfrm>
          <a:off x="1124169" y="1653189"/>
          <a:ext cx="2859252" cy="1302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Equation" r:id="rId5" imgW="1143000" imgH="520560" progId="Equation.DSMT4">
                  <p:embed/>
                </p:oleObj>
              </mc:Choice>
              <mc:Fallback>
                <p:oleObj name="Equation" r:id="rId5" imgW="114300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4169" y="1653189"/>
                        <a:ext cx="2859252" cy="1302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0E3480B-2D57-453B-87BD-4B8A16A1A3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67343"/>
              </p:ext>
            </p:extLst>
          </p:nvPr>
        </p:nvGraphicFramePr>
        <p:xfrm>
          <a:off x="4635629" y="1862085"/>
          <a:ext cx="928414" cy="638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7" imgW="203040" imgH="139680" progId="Equation.DSMT4">
                  <p:embed/>
                </p:oleObj>
              </mc:Choice>
              <mc:Fallback>
                <p:oleObj name="Equation" r:id="rId7" imgW="20304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5629" y="1862085"/>
                        <a:ext cx="928414" cy="638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85AE1BD9-97A1-44E2-90A0-23C01DB1E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168" y="3030180"/>
            <a:ext cx="6621111" cy="42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8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nRydWV9IiwKICAgIkxhdGV4IiA6ICJYRnNnZGlBOUlIWmZaaUJjYkdWbWRDZ3hMWHRyWEc5MlpYSjdhMTlxZlgxY2NtbG5hSFFwSUZ4ZCIsCiAgICJMYXRleEltZ0Jhc2U2NCIgOiAiaVZCT1J3MEtHZ29BQUFBTlNVaEVVZ0FBQWxNQUFBREtCQU1BQUFCem1kaDVBQUFBTUZCTVZFWC8vLzhBQUFBQUFBQUFBQUFBQUFBQUFBQUFBQUFBQUFBQUFBQUFBQUFBQUFBQUFBQUFBQUFBQUFBQUFBQUFBQUF2M2FCN0FBQUFEM1JTVGxNQVZMdnZxMFIyM1lreXpaa2laaENvWCtwOEFBQUFDWEJJV1hNQUFBN0VBQUFPeEFHVkt3NGJBQUFUQUVsRVFWUjRBZFZkellzanh4WHZtZDNabmQzMVNJUC9nR2hDQWdFVG9rMjhZQndTdDdDUENVakV4SkNUZE03Qkdsakh3VEd4QkRiWUdJT0cyTDdrb3JrRkVoTU5Ca1BBQ1JLRUpJY2NOQVM4QjJNc2dlTmdIRmhOVm9sM3ZXdHY1VmY5cFI1MWZYVkwvYnFtRDlQZFZhL2VlL1hxMWF2M1hsVnJITWZPYThmZEw1Q3h6cmNMSko2V2RJL3RwVzJ5UnZncWE2MFJXNzZvdHRuZGZBbW9zVjltZDlRQUZ0WDIyR0dSM0pRNjdLaEkraWxvWDJGM3B5bkExdy82RWJ1M2ZxUzVZQnl5RjNMQmE0ejBBWmZWaklHTEJMekM1cU5jNlpmZXZQSFNRNjVxanZYUGlGcTEyZWU1U3NxcE0zN1ZGRVMyR09zcXFtMnAybUJzTjE5ZVhFOVV4eW9pRmZhbHF0cVN1aWI3TEdkT25ucmxDUWhycEtLeW5mdDRxYWdiMWoyZ25ocUdXSFJnTHB1clFhcnNDeldBQmJVZnNkc0VYTGpzdjJvcVlHT3FoaWkrdHBxM1VlZGRMREdkTGJyRUNvMnRUTVlCUmtKcGIwMXc2R0d3ZE9oVzJZbjEwVTFUTnpQMGNqQ0F1TUxZVlEzWUptTU5EVWl4MVNXWDdSTndjRkUvdmJDOFBFYkFTWFlTbDJuR2NzYjBlWllKdTVXOUh3UXQyeVR6ejZrd2RxRHJEV2Jnc1E2bXdIb3FyUjh5cHUwbGJJSE5yaFhtSDhsSWRrd20xNlRZQktObUxOczAzTUd0TWdpZVlQdEp4azBqRTNFMTVoK0p6aHU0VldBUTZZWDdZajR0S01YODYxS3dBYmZxeElCT2xXYU5NZUFrQ1ZMUkJiSEpKcGxLRE53cWpuZE00N2xrNm9Lcmk4d3lZVTAyZ2x2VlRaWW1TcUI4KzRsQ093b1EvMTBsNGFScHBpNXdGMnhOOEdHd2FaYWNub0ZieGNlc1RXUVEwdXRIbllxelFlaVRsTjUzcjQza2pKNHptNmh5QkhuVklFVkVvKzl3cTRMdDR5RjdoUDFIM3A4THRyb0xDTHBvVEJVY3B2OTU4bmx5L3FHenJVcXlhNU9sY2pIbld0TTNDUGZYd2dDV2p4T09hQnY3N2FWWFZkbE9HTFhSV2tpdUdVbVZ5bFRCMHoza3ZOY2ZkWnpYbGQ0b0ZwcWpOZmR5SGVoZ3Fnd0NzM1ZRZ2dDNndMTjVlK280cnRJY3diT3lNYlk1cnh6ZmRZZ294Qkc0VmZVOXg5bGhTZ09Kb1BSZTJNcWkrNWhNMldHQnBvNXpucC9oZ3RsUzdzaFhQVkNMcE9TeE1qVElUSzZINTRHMzFUZzhCRGF1VlNNRjFpYlZVcVBnSVZuRlNQWktPVjF2VmwzaGxzcHhxdXc1ZnBOZENLeXZ5dW9LSzhmNEVsbDF1RlZ3TzRjdmVGM2Rlay9aWXppaENoZFYyVFMvU293ZjBXSUQrM1RmMmZhVlN0Y2ZPUGJjcE5sMXdTcnMwWEFFdDJvL1ZDb3RSZGoxQXkwUU1RQjRhdENRTEdPcC9mVHUxSXpZaEd4ZE51TUhVTkIwelRFZVkxUTZRT2p2RGFXSEVFY0F1ZHBtMTJIVnFRNkw5MWdLV3czSDJEYTdEZ1B5ZVh3MGMzd2VRRlRQZjJCSUFNdWxiZnZ4WXpwRmg2UnczZG8xRTVacm5iK09XWEZreHZ1cVVEeGI5ZkhMTUkwdEkweERxaXkyRVRjY3FFTjJUdFhQVnIwQmgybHF3bDBseU5pWXdKTEFJSVRYSDdoWUR5ZEJ0cXJKekw2NUtKTzV4b2JkUXdCQlpUM1I5eTY0UW5wTWMzTFdaeDJTL2RLd0V6UmdoQXhCblJxOFUwTjFUaUhzTitFZ2hpVFY5eG5Sd1E1d2dRVmt5cG5wbTlscmFCK1ZhZUJjNmE4SjNaNjNuNjF5bkdBaWx0N1JjT2VTTFRnYVJvTHFLdDNtWkpnRERrUjFRUmNrMU1uY0dETlJRY3M5QTJJR3ZRcVVuNjBDaHJFL0FTLzdXNEp5bElRS0wyZGlVY01Od25UeG11ZVRsNjNpQkpyKzZNeE9OTlJtZG5rTFdHWW92cXpoUXNGYXUrOEpCOW95eGNQazBIdVQvMEhPMGFhQUdmd2JPVG55RGhuWEJDWXFPdVpTUGRZMFJXN0JwZzB1OEUvbDV3WHpqb3VLcDRKTDJvbFBxUEdhUWZPcXdUOVZDcVlYdWtrVlQ1RzN0UnBEYUVkTlJBWCtkZGJWQkkwSlRIUzJhdWFKYXFZLzBzeXNjcXlxZE9GN2xHMjk3RVdkdlpwV3ZoMnJIQ3VYekFQRmRBcW0raFpQNW0vTXAxcFIxY00xVXd0SkFNQlRNTHNFZEVBQ09meHdxcmVSVEd6ckhGQTBtZGprV09IckJEYWlFUldjOWFPQUVwYTJ6dnhBVDdZZkh2TFRnK1lQd2MrajVFL0ZwL0Rpc3hHbFR6cDNuNDVlNUE5bHNpTUNjaDZpR25pZ0ttZjkwc09qQ0xTQUI3anJXbytDakMyTW04cFpiMUlaTW5HSGNaelhubk1MczJnRkZ6SDdiektiTDZMdUgxY1QxeFJRMmxSRnBQOXlDeFlWUDY0MkxVQXFRcEtUeU5sSlZEL3dEekJhN0FURW9rbVZURXQwUDFFd1hEZzdwK28yM3YwR0YxVEJvdUplWCtzVVh3VytEQ1M3OERnTHplYXZvWmJJUDVXSUFGeUV2cGdFZ3E3WWxZU0FWeDc1eFo4T25NSkYxWkd3UnllZ0JTVU1XMjN4dHZ4VXVLaXFFcVZmWnBUZ25SdURycHhPNGFJYTJoTUU4dVJaeTJKUnRlVUx0SnpyZkdwNHRLd3czSVZyVlVYbDl1VWpFaGxXaFBpcVk3eUZpNnBKbC9tWGlTZ3M1NG1GVWZpU3ZCY3VxckV5N2tveW5HTUp0bzlVT1pqQ1JUV3pKN1dBSEl6cUlIYmhvaXJUSGY3U0tTUVNRcXAwbFEyaXNpVUxnMUZUc1ZLNHFEQ1VnZFkvNkY1ckJBTi80WHBYcHdLYStpeklabW9GTDF4VU1CQytMZjAxdXgzbElGZitiWjFNeU1icUpHamhva0lhMUV0WWJiRS9ZdnZHajV5NWd6UFNxSTJ5T2h1eXBucUZLVnhVZklYbVl1bmpSRXlaZmU1SmdHdGF5M3ZLK0NjYnNvcmFieWxjVkR3WHhFMlVlK3c0RjRPVDBGeFV2bjVsRkZVMlpCUDE3bEhob3VLVGJkZHhydkN0a25KZzRYa1dlUytqbEhpempNZ2dLdFdSSVZ0RTFlZGZ3WTdEUFBzd0thclNteitXWFNNdW52aWxSUllIWGp5MzFlRm80YUxpR29TNVYrMkM1V1lZV01EVzF4WmQ4SjQrQXB6a1NueVdyVVcyaER0NGhhaFVSd2NzRWRVbGJ4VWNoaTRXdnZYc0xuV25LWkVUaXBjLzlkQWpXOElkdlBiT2dLaGF2blZ4M0tqWFBhNXBwNjd6cmxSV1B6c0ZHSmdxQmJJSDNXY09scHA0cnhDVnZ3S0xLcDNpYytzOG45Wnl6bkhOeDBaWGVJYTJyMG9jaVh1eUtOVWcreHQ3cGlQYy9CK2VBVkYxbmY0SmVncS9nZC80VlZabFEzd1ErVjgxc2t2dUhlZENZbjV6YkxhTGl1K1pkcDMyRVZqRlQ4clZPTXU0THFxeUlUNkkvSzhhMlVYNElSUGg1K1YxeTdXS2krckkrZEVJUFc4dVV0dVhWU2RTNUVMeWE5VEllcXlCclpsUWZlTzRJS292NHU5THo0TUZlMHMxUksrK3FEeGlZRFVrZWs3bEM0WkF5cnNNR1JiWEtkemVmVUhqYWtaUi9VWHM4UDFrbXFCUmhsNllYSW1HWGdIZlVhcjVWYkZvdGF3YVhqR2lwVklac2d0d1NPRExIUytCODllTW9rSWFTWHdsbmJSMWlRcHJZWVM4ZVZYUWxUUkZVbVRlMmVmNkwwVzRCdG0wU3RyL2hHdk12LzB6dWtUY2VkL3VCdkVlY2d5UmdObzFNYlJ4cVJUWmpOMlJJYWxtRTlWMlI5ejkrVnNKUXF1THF1YmhCSjZqRUxuMjQ1d1FVSGFYSW1zdVZIZTViVVpSTGFQSjdYMWhxeXF4RGN1Vmo2ZEprYlVaRDh5RlY5MXlaNEdMeWxlbTJPOXhiaXlIZGNLdXFRcWx5T3FMV2I3YzNuWlJMWnlGMkpwMWZtVmZRWXFzRTFqR1pUbmhmV2k1Vm5GUmRUbmZVSzh3QW5US2drbVNJbCtsUXBiTVdYRGkzZ1ZSUlV0d1dCYTdEMnh3UWJ1Y0lmaUZrWUFtZTd6azFKVW1YNlZBaHBIWlBZVTM5dEt6WEZSK1pnRU1ZM25mRC9udU5NS242TjZFOWtrdWdXR1RJc09BakNLY1N3OFFWYVRYUzFYOHRYQ3Q0cUk2NXB4ZzcyR1AzM0Z0Q1RaNVUrU3JnRUdNYkRPVTlXTWVtZVUvdG9zcVNCaDdlWVdqZ1BsTjFlQXVkMUQ0amlTRkFCbEsvVXNzcXJibFdzVkZ0Y3U3VzE3cy9UWDNoZjFQVVNoQmR2UG1tTjI3ZWZPbUdCTkVwVnA1QndvekowYTQ1bElZRDE5VUdQTGpBUGNnZk1oTVM0cXNyekJIRTh0RnhZL0tOYmhJWUY0Q0NXMm9qdTZZU1UrS2JLSklTVlhPeU80eVh3Rzd2aHorck5vTU1CT1ZGTmxRbU5UemtmWmpmcXVBRENiZ3l0b3VRR3RlaEU3NXl6ZVd3cHJmYkhCazNsd0NLVVZXWFhna2lhWmo5VW1ZenNLWUpwcVNGUEFGZk9wUkNsMVE3N2ZhVjZVdFErYUc0eUVnVUU1dUtjYWh3T2pxWXhoSG1QWVpWaVZJRTdlRFgrL3VpWmZ5ZElnbHlKQXVia2tSUVZRS0sva3JNUHJsVk5xWW9HSnhBQlA2ZFFDQy83dzlXZ05aQ1RMRU5RMHA5c1VCd2lXUTBpdnZQdjQxU0FxaS9Qb1AvbkM4VkV2MmltVTk5TTNyN0xPcDgxZjM5MnVoTFVZRzEyUXFSYjlROENVUTZHTHMybHVxSlh1RjFvY2JXVHNkTnIvT3ZyOGUwbUprNThOVEVTSWlmSVVSbGVObmdCNysrVy85NnpmWDNUMGhUSXJDMHBzM1hucklUVy8zWmpGblp1dnQ2N2UvbW9LbUVsU0lMRHpzSm16SlQ4Vk5oVFhyTGF4N0tscExqYlN2UGlxWEdwKzZRVm0rQ2VGbGJsWTVLcUdtSEt0MVBWR2xOM2tWZFl3YW83Q09SMVZjNC8ySEZMblJYd2Q1SDhkVHJ6d0JZWTFTSTV5b3M3U3A4YWticU9JYWZoS0h5aDkzVlRaVDFvV2Vldk5OMWl4anVTcXVjVFJmbVdZa0tXem1SbXVac0ZwY0NCdDNJcTdKbzNUQURoVm9vVlY3aXVyMVZjSDdVS1Y3SklTcXBLS0s0a3doTjROWXpsb0lzSzVDaEtnWlVnSWR5aS9pTWNWYWl1NlNhVGpja3FzS1BpUlZVUHFhcEdyOXhSak5Bd1hXZGhoa0syRFdVb1VRYWk4MUltNUtXNmxiWlcyQVBLS3FhVFBUdkZCaGxOVE5zblFhNHl6Zm1KTVF5bDY4R2NXYlFoeGpLaCt2b3RadUlYTjhvelNETXliR3BTODl4KzZwZ01xeElFc0Z0M0xkVUszZFl2elNFRlVNdm1McFdMRUpBZFF3SVdIb3ZpSWhUZk5PZEVCZkF4aXZSdUpEa1U2TFE2N2p1YkxZNnhlaHc3aUZDU0ZSOWRySzRGWWxUL1Jwc1VQbmxYTkNpeUFWUUUvcGdYcldJQlcrak1EWjNDcXNCUm44MW93czRtQnNTOVdVQjRFcVowTFZOazFkN0Z1R0ZNMmFWT3V6eDVPclhrSjR0dk00QmZOWlFUTzVWZmkxY2FJUThOTGdMV1F6QllkbTR2M3QwR3pLWUNwMTQyVE5udXRVY2MwWVl0cFFIalVEdzBNYWJqQ1ZHbWJpaVVPNU5PUEkvOFBPWFd4Zzc4ZHBKNThyTkRyZXkrSldVVmtIL3FuRFo4NU1ONWlZR1JraS9xVElOU1hSejlLWDNuZXZqVFRBWVRXUGE2YmhTNjczSHFMeTRSME5DZGhiZ3ZVWStoRXdNbVNQcUozaUdMK0lYNGs4MEQ0M1ZiVVlhZEVqVm5FQ0x3OCtpWDg4OThuNWgvanY4Q01SSjhreU9Pc0V2SEc2Tyt6YVFLZFVFQ2JGeUVFL1RqaEwyemdEVVhyVk5CMVRwb3JsSGVmdm5lOGNjQVpWRnplZFV4WEFXdXFnSDRjY1VmMVJ4M25kZUNIcFV5WFREUHZZb2ZCQnNYaDB3Yy9tN2FuanVNWUNtRkJsc3cxRk5hVEl5VFo5dDZxKzUvMkxDTlBVY1QyVDMyclk3d3hnbFV4Sjc1U0VldDRzOTQ2UjhlT2ROYlBtZ0d5WVFkSkF3WGJtNzFqNS8wUnhlSWd1OGZQVkk2T3VZZGxjNWROM0l4cXBnSEFzSzBNbUtSVUp4L0ZXL1N2Y1VuSFArRG16MXZCamFOS09adXg0bzV4N2NnLzZnVThZaGk5NFBHMjlaOGdhdk9PVlAzd3dKR1VHeHIwRk04anNVTEJQOTUxdFg2bVdzT3hjN3k2VlJLOWo0NlV5YXBMend5Qi80d20zYWo5VXFxWGV0T1dwajNhV3JjTWw5T3Q5bmVTZjZjRFNjZlRwM2FtSWIxY2VnbUlNZDBWTmlpdWI1ZTh0TkJtN0lmRVE1S2VDS0N4RFNxbGoweVp2NjltRFBaVFFHRW8xQjlHcFhRc2cvdnRjL2l4aEtySG5QeEFPNGRaWGhNVW9oQmVqK2xoWTFpelhjamYzZ0JtU3duVXJuZVVoTUF5cHhUck1PMkRtMmFxUFg0YnYzVXJEVzl1eUNKRHpQczU3SjhMUFZyMkJqZXhwQ2xsMWNsZjJGTXdFb0RBS1g2UnZsYUpGa0sxcU11Yjc2MFpOOGNzS3RsbDF6NjduR3dXVy9hbVVydk9JQUsyejZqelpsbSsySCtyVTRKb0Vvemd5MGlnT0JQbnVHd09UQWNLQWVsM0ppMkF2c0RyOU5PdkhKQTF3WHB3bjhNNXlEcmI4YkpXbktGMFFMNzBUY0ZENjZjTy9td2JQaWR2QXNtU1Z6eUJXcUZ5emUrRWVGZVpVRnhRdmhOdEk3ZmxEMGdnUUoyYnpOYUNKc1RFcVFMU1Y1MkxqWjZ2QXlkaWZVNWNEYzcwNWIrQ3dnR1RxSTl5NmFzUThNUkRzN1RRL2tsNjJpcU52K2paeGR1TFRHbnlMUzA4aUVJaTE2NFBaOVJmRzZpZy9qcnhzRlVjUFN6M2x0MFA4d1k4SDhlTk1NNWxMVjg5MTlEd0dNdjJCRDNNL1UwT2pSdVZRUWRxK3BRNStWYkRKL2RHeHhIbUNxUW90bWhFTk1pQVlxeHh0YUREdkhCekM0MW44a2ovWlMrNEJYaW9TcmNwMzhGWVJiRERlcTZDUXQrMkZ5ZnVLdDNwcyswYzJ0cjJWWkNnNXdRaVQwSkpqTExJR0grbDNjNk1mbmEyYWVhS2ErUUhuT2UvV1lZZEN1c09jQXdnaFVhTkM3R1BtWjZ3aXMrUDk3SzNUcTNrczdlemlocG5mOWQ2Vy9xRGN3Z0RRWjdLVG4yZUZLRGx3Y0xlNFdkK1lUeGR5UVFhMnNYaGJQTUZVN1MzZTdIcnE1M2Q4SFJwN0VuUzJEWitrSFZjWGlFUW9oM0dhd0ZxSUliOUM4SHlZRTNZNDYwY0JhbnlKMVprZnhPaGM5TmJFV0VId1dHVys3VS9XRkY5U2NtVmJLcXZ6OXVLekVZNVBPbmVmamw3d01CTTdLWmlYKzNFd3U1NHJoU3c1bGRDTW5SYkdSeElUZGhxcXFEZGtqVnYwdE91UkdUdEZlMmp4L01PeTdVcjg1bE45V1BlTEsxem9zR1phUFA5NGlNR2pEdHBMOHJrK1RnczFhQmxKUncxcllDdGRpOVdoNFVmRTE4TVFZZHZTVURua3orblF6MERrN3lMeWl3Zk12OFBGbTQxUGZmbzE4Snp3RTd5TExPN1EyeWdxeklZdU1WOWpvVnRWdHpmK0MrVXpKR2R4SW5Lck1HU3RrQ1ZiNzBqc2ptaDVFN3BWZmVHc3BHVk1SdzJ1RmJFN0kzU3JPclliZFM3SGZuNlpHT0V3Q2QycVRYWjdLb1MycWhBNWdCWWxRMEszYXNpK1I4bERWbHFWL05JTElwWkVQMW1LUEkzSUt4VTFMN1FNdzl3Z1pLQXNpSW9yNU10d3hnNjNSYXQzUmx6NlpnS3h3QWJzNmh2YUFMSEQ1aU1LUGpZNk5aQVIvQko4LzZ3b0ZkOHJKekdxRlg0Q0JySGU4blFYRkZHTVhDWWFHelJxTmVBUnpjV2txWHI5N0NnVlA2MnluMG5HNlJwNUIzVjd5YnllZTJxVEloMU9jdWhMang4UjBCekFnZHNSQkRCdi81Q0ErTmtpMFp1UFNrUHlSTWJaa2xIQTdTYTdWV1hmUEpPc2t6UDlZT2U3cjVrUy9UODNSOC9tZXF0M1lRQUFBQUJKUlU1RXJrSmdnZz09Igp9Cg=="/>
    </extobj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ZzZ2RpQTlJSFpmTUNCY2JHNGdYR3hsWm5Rb2UzdHJYMnA5SUZ4dmRtVnlJR3Q5SUZ4eWFXZG9kQ2tnWEYwPSIsCiAgICJMYXRleEltZ0Jhc2U2NCIgOiAiaVZCT1J3MEtHZ29BQUFBTlNVaEVVZ0FBQWhJQUFBREhCQU1BQUFDK2Y2YzVBQUFBTUZCTVZFWC8vLzhBQUFBQUFBQUFBQUFBQUFBQUFBQUFBQUFBQUFBQUFBQUFBQUFBQUFBQUFBQUFBQUFBQUFBQUFBQUFBQUF2M2FCN0FBQUFEM1JTVGxNQVZMdnZxMFIyM1lreXpaa2laaENvWCtwOEFBQUFDWEJJV1hNQUFBN0VBQUFPeEFHVkt3NGJBQUFUY0VsRVFWUjRBZDFkWFlna1J4M3Z1OXU5Mi91YVdlT0RENEt6b2srSk9Jc1hEQWxKZXRBM0ZXYzFLTDdFV2RDSDRJT3p1bXBRNFhyQVFOUUlzMkR5b2crekVqQVF3VmxDZlBHaU14QVE5V1VYb25rUXlReGN4S2pJbmhtVGpmbTQ4bGZkVlQzOVVaL2Q4OUY5L2JEVFhmV3ZmLzNyMTFYL3I2cVpkWnhTWHkrY1pCSC8zR1E5UzdNaXQxa2pyMllSN3pSNVBVdXpJcmZwa3YxTTR2VkpKMU83d2paYUkyOW1rKzN2NUsxc0RZdmFha0IrbVUyMGlrc09zclVzWnF1TDVHU2NVYkxueVg4enRpeGtzd0c1Tnk1WDVZa1hIN25kTlhuYjU4bXROQ25PRXJJWFI2Sko2TldJRjRxZld1UU5jVVVaUzJ2a1B3bXhYUitKbzBTcDhQRVVJVVowd3NZRksxd2xaRHNoMHVlLy8zRmdNVXlVaWgrN0tSekZkQ1VvUFJRcVBaZE16R1EvYlFxWkdic2xVc0VRN2dpNmQ0WDRDQWpSL3FxZ3VJUkZlS2NKZlVrSFVTSGtIY1BCOUxKNTZvYmNGMGpXRlE0Wml2Qi9oa0pjSnJlR3l3MTkyUkFNK1NJaG00SmlZVkdkdkNZc0wxbmhkU0tNeDg4UnNtRTZra015R1p2U0ZwaXVMMzZoeDJuVEtoMEVsc2VHdExJMEZmQXZHeUpoYTBJOUtxSkVXVjJvYWlURVJTMld6ZXdCSWVZaVg3OFZYSXErNUhWNk5xWVJ5MlBmSExkaVVtSnhDTWNBZDhJbUwrZEo4Q3ptb0lWU0hVcm10WVU3UWZtMkNCa0wrWmVuc0MrSnFlRk8zTEFZQmZ6VWhnVjVBVW54NnNYK2s0MDdnWEZkSW1KYlhNQWhTMFE2STBzdXdKM29TTm9JaXdkaS8weElXOGpDcml6MHhzTGZzcEVZZHZUSWhyNW90UEtBczJ2alRtQllzRUhpWlZhMElVdmtXWkhLMytjYklKVy91SGNPSmMyanhhNUU5VVpwQ256Zms4MXBUQmFXcHgyUXU0eXljKzF5MjlHNlRFMGdWQThDN1FjbUx6bHJKZ2xONk41R2dkKzVSalRzVlVnY3lUWG1UcXhoTTZQeVE1TklFeTNlMW5SWDRHcjRReEkxZDRFNTRjMjdIZWZIUms0VzFsT0pkMGloSnJiRkw0cTVFNmRQeG83akVuSlRUQlVySFpSWlVUU2xwcklWdUJQTkRjZEJuQ21iT1RFa0RrdThMUWdYV1RhaHUvNExYcUZIQ2FBQWpIUWhscHJKMUltaFY1UUhSRm15OUhYZmQ1NEgreENWem9taGdjZ3dOeEwxYTlCNHlTUlZJdHp5b1ZMNXMrVWkxUkkwTmZkdCtxRzlQSmxKMXJaY09zRklxakR4ZnJGblBManFpN2o2NTZpa2wzYzcwY2ZJZlp1UTljaGptVzQ5cWJhSGJyanByQVZUSWpHaXRqVDhQcGFrdnhJTUN2aUlGeTg3YndkM1lvZFBpWVRrcmpSUEI1VXBVenNKSGtWN2hPU3lyU3Rva0lOL3Zqa1dTU3gzSmFGYVphWkl4S2hBWlpqTm14SnhXb1M4S0RHZEE3a3lJR1ZWbVZDWUhRa1NYZUtyVEZIdDZ2dEVwWDVaczZ3cXN5L2Y1VUlWK2U1ZnBVT1dWR0FtYlVpcUNsME1EMU42YUFaQTRIclYwaWdpTUMrbGx3bExLVk53TkR2eHQwZUIxTGJWdTRUUCtvNVZnNElRSTQrZlBISEhKUU5JTnh6bmNVTEU1b09USlQreFpVQURsZEpkaC9LMEE4dE90SWpsQVNxc3FISHBjSENjdGx5L1ZRT3JncFNXM1Vsa0tOcWpFaUtoRUJ1VFlZdU9hR0FXaFlhRFY0QWIwaFR2QnRrMmFiRGRaYk84bDNqSGxhOWMrY1ZZTVJUUVE3K1U3WUp2TER4ZlJjY1JaQ2NjcHhxc2tzcXYyT0Rhazl1VjFnRm1WS2FFQ3d3UG9nN3B5WE51WHhrU1p4bmg2Y21XMDFWdEVtSWpTV2FZQzR3RVJpbUx2NExzQkdRL0RGYkhCVWJZL3pBdDJwUVBTalhQNUsyV1hZTTFMWE1JL2V3RWxhOFZhTTdqWVBHdjBCaitXTFdyUVhYUG1EWXMxZFdXcCs3ODdBUWR6Q2dZMkdqZkgxbnJLajRPcFRPSjBuaGxqTUg2UkJKMmg0cVN1aHgrWkZJL29xT3N1SHY0VzFQTkNhZFp4a3cvSnJJL1FEckl4TlhpWnlmYXZ2ZGNDV2I4bXU5bERaUjJVakhSRW4wVTV4RmFVWFNDM3hld3l6ZUVhcjZQdVJiWWd6UCt0cWRIOWhXRDZNbVZqNkxWY3F1Z0ZhVW5UOE96RThjK0VzZkJ6dS9sZFVnTW5kaFJDRjR0b1VNQmQwSWFONGFleGdVLzVkdHRUTWVPY0hOcitwUzZRM3hiT29jQzdxRE1zVUxneFhMVXExUmpub3FlMDBjS0lqWDhTQUZjSzZuakdpR2I0KzBmUHZQUXMwL2RhZFBCb1h3ZXd6KzZ3VmkxY1h5aUhYWEF6c2xuRW0yQ3BzdDFLS2o2czR5Z2EvSnNQYmdkTUNSd2pzeWI3TEVIK25HczN2dkVkRkt1bmdpbitkeG1RQUwyZ2IvNGxFemYrMVpZOUlyMzVsZkRCOXpVK01LSkZrYnVnY1IyNUhIaHQ1Y2UrN1h0bk9qTFhVeVYrRTA1Zm40emJ6cWZWR3ptV2ZleTVlb0FjbzBNOHJpYVBINmRLUDJOREQxYU40R2h0OG0wMFZpcFk5MEpQWjY5cld5bFduVEtoak9zZEsyUW9KcGwzYjUzMklhby9rd3pHQlhBeWZTc2tLRG1UajJtOUNoUkFuOUJXQjRXdHVSWmo1Qm0zamQ5S3lUZ0lXbkdKSlQzalBTY0FTTS9MTUFSSXpza2tJS1FiZ1VLTVFnS0Q5WHVoQi9RTDkzZHRrTUN6clkwN0ZBZ01kSzRFdzRDanl4OEZWM2FWOWtoVWJVek5Wd2NuVHZoSUxETE10YzQvNWw4MmlHQjlTd0x3RlRTNk53SmgrcWZzWXJEQXVyc2tPaGwwbXhhZDRKKzRTV0xUWm9wUG5aSTFPU2hxRUlxclR2aElIK1J4VTlSOUdsZlpZZEVPOHhCMlBTMG9sVUMxR003c21FNUIxbzdKTHJ5b0Z3aFcxV2JrY0w2eWVMRksvcTByN0pEb3FrSXl1VjkxNVNiSGJRZGpXY081QXdXVW1PSFJGOStBbEVvN1NtdmdmSzY5SngzMkFoSWJJUVB5N214UThLelRFL1U2QjQ1TWxKYnVzRUJpWDBkelp6cjdaQ3dGYmhQM2V4eldqWGg3d2R1K2lPOXpiMlR3M1pXZXVqZEZCTXJaaHlKUzArOCtOanR1K3ZvNDcyN2s2Ly9RTndYWGM0YjRpcHhxYTlndXdadHNPeHVVQlkvSVNkaFNGZ1A3OFRNdGFWMnpEZ1NOUXpTdCtsZkloT1hrSzhKdTZFcXZpR3NrUlQya2FHNXJBdEVhZHQ2a0tCWUpjOWhmL25BNTBhOXJhRi9sL0dQSmJNa0VuK2NZRDY4UnpKZ2F2WURNUTJGNjA2R2xZR0pmWVJSb2x0bVBaeXRxYkp3RFhHdkp0T2xFY0tTR1VmaTk4OWlncEwxUys1dktmKytlR2xUVjdDajZUOVdmWnE4V2ljZmloV0pId1pCcXNZOW9tb2wrTklFUmNJSzlpUm5TMlljQ2Z3V0JLQll2eDRjZURvV2h3RTBaYldkN0ZENWZKdDN6NCtVQkt5eTdidnhGMmxPdGNvOFV0clpoa2xiQ1kwdHN5a1NUZzlJOUxkOHZraTM3UWc2b01MaHJjM2hDcERvM1FUclF4NldEdEpJVko3NG5Pd2FKcVhTTWtzMGlDQlJKZVJkN0d0NlVBaDAyU1l2cXNUV2s0VXplUjc1WjdmckhUQnI4UVFoa2hhTkJQUHJFRUJ5cGI1Z3FHV1c0QjFINGdVMkUyQXVVNXpSa0NLeGxXQXdtOGNSUmVLOG42TVk4SGdOUW5RUzNGc1NHRkNjL0VhV25sbUNkd1FKcE9ZOC9zYkYyL2owOU1UY2tIamQ4VmUyNDRhRDZxYVc0b29yaGVLYmlZSHBtU1VheEpFSTkrNm40a1RwS1JKNzBZS1ozZGZvSkR4RHQ5ZXhNUGt4MVY2ZXpxeVp4WkVJVTNPZU1NTktrMnh6UStJTnAzY0RTS0FQK2tHdmFwWWRoYUFwWEJNSnM4cWZkay91Mk9KVWtjODRFdUdaQjA5NHRHTitTTFJvZ3JSOUFNR3dSaHRNdm5ONXNyd1NabkQwN3ZrRW1XeXpMaUlmY1NTb0ZmTXZNUkl3cm5PYUUwRGlMZWV6US9TTnUvVkFCdWVDelpZdGF4TitTSmc5UUg2Rzh6N2V5VEFrNURkeEpHN3dZamtTYVJhOFRaNVBId21mUVpNYlVVd1BoUFQ1cmhTejFTQTN2eUxZZ0lranNjazdGaU1CQ3k4TGl1Q01HRjI4ZzhSbkw5eElpVml0cXNpblNUUlVQNmFZSFRJSHZqa1pKbHZHa2RqaDFSNDM2cnpBLzF3QUVnaHRRbVhWQ2w5TVRBcnpoelN6L21Uc056OU9KNGFza0tCQjBWQXNTUDQ1RWJoR1VFWGgrTnNOY1YvR3BTbG1iSEhRM3drSjhlYmNySkJZd0p3QW9nZGN0dURnTjMvSzhKbGlkb0VIRWVmVFhzS3NrTWdnWjdSSnFDZHFFZXVVZTRNd3hhd1YraXBwWjlrS2lmbFpVU0R4bG85TTVFZkRUaVZEaVNoMFJ2Y3Bab05RUGZTblU0K3hLZ2dTTFk0RS80UjRLN21OYUlxWkYzcHR6VlRhd1FxSk9mdVlHRDEyQkhqVTRWUkRQMjg2QVN6eUV3Sm15TU4yR0s4QjF4Z2hiMnNrdHNLbXM3ekJuUEJqSHNUOTRmaEhHNmtlYlBJVGZoSWh6Z3hXZFp2eGJFOFJaeVZXU013dktvZHU4eE1pMEVRN2ZQeGVHblFBSnJzRVNpWEZEUElmaFVna0V6RFdTS3h6UVdmNldXTy9Od0NQWllNeFhoV2NON0xJVDRCTGlobWc0VWlNVXBzcEJVRml4SkJBSkhyQWtEZ2RLZ3hXWVAyUllnWm8rSXNjcFJ3S0t5VG1tc2YwQnc1ZmFKdU51TFZqUGZSRWd4UXpIR3liSWhGbXBWZ3JheVNPRXQzTjVySE5iQVplSSsrZ3oyOHk5NUJpRmtHaWxrckFXQ0V4dnl4L2x3VmVtTDhNZ0ZQSmQyWVBTSW9ab05saWJHcXBFTk1LQ2VzOU1HUHBCd3dKNkxSTzBPaDU5bFVxWXhacHdoUXpMSmNaSVVHL20zT1E3bkVHSlUyMndRS3NHd0c3ZnY2T1VzeVVTTGhUSFFxNlRUNG9OelY1YUkzMVhqbG5wLzJzYzQrS2YvcS9zYWx0cGlGSU1zUHFXR2ROMHF1RFREWEg4VFNyako5M0ZBYUNLTjdROUo2dHVzLzdick10cCs3OTJSakZXaVdaeFpCSTZLR29YZXhPTjc1b3NXaDJvbmduMXRlc0hqek9HQ21RUFRCOVdaQnl0ZThyeVN4aU8rTCt4S1ZyejdnWTIrU1QxOGJPVDY5OUFMZmtJOWVlYzNqeEhkZW9UTEhMaXl5Z1dFWGVCNWZ3ZUxsSlhoODd2M016L2dmWGhCd0pabExQQ3R0TjdCbzZOWDc3R3QyRll0ZDZnakhPVllTcGptUlZ2bWQwMkFnNFhQYklaSmZjbDQ4ZGI1MWdoamx5eEtyaTN2WXF1WExYZDU1K2F2Y0trcE8xeVpXSG4zNzY0U3N1UllJWHA1Qm9taUx4andjZit0aVRRZTZGUzZYNnBBZTRPb3hnOVpuZGsvZXJpRzNxNHN4aUVWaTQzMmZETDZRZGNHMGNsb2h2WU1seG1XL2NVUE84TFdZMXkxSjRoaDNHTCsvLzlHd2JudHVHa3NiMWp2RW9xTXVXbW9ER3JZMEpBZmdCSTA1bmFveTUrSVNqeUc2RXF1WHFRNCs0NHNNbzRsYlVqZDhUVjgyMDFBMmRnUHJVZDhyVVE4djhSV05hYkJyM1FWTkFRMlBxN0lUVDdLVWJ6bzVzM0E3TnYvTURKQnJHblZDOVlreWNnN0FXbXI1cEJKS05YVFY5aWtmRzZIaHFzV1FrMDNLWXQ0VWdjWTV2ZmExT1hldXBGRFozY0UwU1RxcTBkYzFtNWNQNUUrVHFwTHd6VjF3bXpMS3ZwQks2bGp3dFp2RkFHTU5KK3NOY016ZTVFaDVHeFI0THB3N3pSZzAwSGhrYmRlbDQ0Y0V4QTNyb24yU3EyYUJWQnBJZU14Nzl2S2FLT3VKbTFrNXlqbEVpUEpaUzd2eXRoSFc4K0ZRdzkzSXZEajlCc1I3bkxYbUNyMlNSZEdyYk9CK1NIczJLMzAyL3BuRFp3ODh6NXJ3d0p6cEdMQ0pINkF6b202YnhqQUV2TlVtbGlSTm5Mdm0wbXNxZzFqUDFFbUFOTmd6NE1aSStUMCtZTjhsS1dmbnk3dVFiTDJWdFBXMkhsN2MvZlZMY0hWdUZWSmhxQndwbVJheHFtMDVqNkVBejFVcEhTWVB5b3lJT1Z5RlR5MVFSRG15Y1JuT1RwQkJ0d1ZXWTlHYXh0cFU3UWQyVUJROGtkM2RRaE14ZlZiUENmTGZJQ2NGMVhZaXpyWmJacmhiRzBVaG16UGZVTVQ5NVQ0aGJqZkNWYzFoOERVMHVtZlNLaE1NTkU3cUF4bmpObWJPY095WFY4aVkyQVVIcmZpRE12NStjZkVvblZzMHdQYXJqczlCNno4emU0UzEzZkxrdWtvbW5UVkYyRitkWXpRNnNnWmtQMUdJNW9WWDN2ckhUZlZ2VGY5K01xWWJMZ3FzeGtYY011c1JiOXFtNjBJU3Y5QVdud1dJOHlFSXkyN0V1OHo5ZzJ0ODA0TUorWFhnRnZ4ZDYzdFVwV2JyYk1UWmdXaXdTT0JRR3JoVjNKK3BYL2E4emFjYUpITDlwVHJCQVlNQ2hNTWl6TVhmQy8wbitFZmFnMVFPQVkyWGhocWw1TGE0V0RvVm1YRlFXdUJOMERUWDM4UWNxUTROZDFjb05BOHRpWEZqVGVvY0M3Z1QwNmtYZkhjV2MwTmlPbHMwbVVURlFvRkxVVFJJUGVNc0gvQitObmlZbkd1Z0dwdW1mNHFCQUpjRXIzdGRLaExlODdyRC9QZXM4dUtXaDk4cG9ST2xQWnh0RUZGMXFGcnN3SENZWFBjYzJOaUVzR0ExVWdEN0twUC83aUU4SnJmeklUdWhjTHkyUFpSREErT3NqYU5CVStxWkhwWUR0WWpZN1pnd1huQ2F0R1lVNzhVNWJZenFuWWhtdHR5bDVjZTZhZXYxR2owTm9BOUJ3UkxWeW1nN0hNUkFjODUyYy9HWVlqbFY5VTg5N2xrSE5mbjYxU0xYcFlyQXFrTUJsZG9MT1pMbk5ielI1T0NQeTBNVmdMVUsrK0FXUGtJK2E5QVBUVWNLb2c0NE01dC8zb2hXajdOSTQvRHdVaW9uNVFIU3JtMk9LcnBaYWhYVTlWQXNRWkNkZ1FVN0dha0phMnl1cnd2UlY1clo2Z0d5K200MXhVRmFGNmFkZWRwUkk4TTBPYUJSTkZFclpsREpORTR3ZktrN3RiN1BzQlAxcXRFNjMrdi90U0Ura0JINTVsVEI3NmpnaHlFNzRyOXUzQ3Y5U0JhTWczbHplV0hMMkROT3dwMkpSNVVsN3BpL2FIUVgxb1VtK1E5RitxVlhIR20zZllxNDI3SzAvOGRrUExJcGxidXJER0hIRElwUkNFeW85QU15Wk1aV1RhYzZLYWljVmFKWFVyNklqaEtKUUJ1YjhQek1qZ0tlSVhWWTVZc2hySzFHbC9SWDRnZ3N3Vm9qSFh6T01ERldHcDFXMkFXcWlvMkJWOUNvb2ltMjVqTnlkb0QrbnVRK3lZOVZMMTRBcTc2VVlOZXhsUzRRSnowNWdiNlFCbXU2QmhCREZXR2lMT2FZc0Z5RmZqYXRTYy9BUTluMzJHR2FERG5ib1B3bi9RUG51Q0N2S1VqaFNLWXBxdVBUN1pBUDdZYW8wSHRiWlZsa0dMWlFUa1hSRFdFRUxlNkhqMWFJYXMzYS9sQktiUXhwM1ZkRzBHRldJS09UbjB6RmhtSlJuWVczUHFsNDZ2QW1ER0swWVk1WklNVkJrYTFwVGI2T05memh3dDRRRkxjYTNuaFRxVk5Hd09GWFhGYm5ydGJ1MnVhQ1ZSOG5QeC94QjhGa3I0OEdKK0RoZ0lHZWc4eXV1SnI2UGQxck1wL29zL0FEWTBMSXZEc2ZCOGhqbWZrZTk4aThPL0R3eGQ1L3l3T0hkQW91RGVnSzUzV1E0N1owOFFCYWtMWnlyWVU1UmVncFRuSlAxSXB2RHVjcHJQVHlpY2o4WE9aaDhmWTFVVVpnSmF5UnB0a3pvQ2s4REU1aHZJS1A4bXFZZ0lQWHp4UXhZWGhzRkdVbGVNYTduOHdiTzNScjZrcUtJbDlySWdXYWRYTTNSdWxoTlcza1dPcjRDTXl6V2NISklBejl6UFhQenRpTERrWm5wMGhxT3NudkxRREdmNVZuYW9JVWR3MTNlRTFib0MxdmxQSU1wSGRpSTNDdXRVMVpBMjk1S1U0SWVmc2lvOW5yWjE1VVM0ZVZWMXJKTml2UHVMVFlsNkhaNHBtOXduVkhtZVpmM1l2UDAvUGdkV1ZwZi9PQXczZXovazhSMEN3dHdVdkFBQUFBQVNVVk9SSzVDWUlJPSIKfQo="/>
    </extobj>
    <extobj name="334E55B0-647D-440b-865C-3EC943EB4CBC-3">
      <extobjdata type="334E55B0-647D-440b-865C-3EC943EB4CBC" data="ewogICAiSW1nU2V0dGluZ0pzb24iIDogIntcImRwaVwiOlwiNjAwXCIsXCJmb3JtYXRcIjpcIlBOR1wiLFwidHJhbnNwYXJlbnRcIjp0cnVlLFwiYXV0b1wiOmZhbHNlfSIsCiAgICJMYXRleCIgOiAiWEZzZ2RpQTlJSFpmWmlCY1pYaHdJRnhzWldaMEtDMTdhMXh2ZG1WeWUydGZNSDE5SUZ4eWFXZG9kQ2tnWEYwPSIsCiAgICJMYXRleEltZ0Jhc2U2NCIgOiAiaVZCT1J3MEtHZ29BQUFBTlNVaEVVZ0FBQXBRQUFBREhCQU1BQUFCVlpONS9BQUFBTUZCTVZFWC8vLzhBQUFBQUFBQUFBQUFBQUFBQUFBQUFBQUFBQUFBQUFBQUFBQUFBQUFBQUFBQUFBQUFBQUFBQUFBQUFBQUF2M2FCN0FBQUFEM1JTVGxNQVZMdnZxMFIyM1lreXpaa2laaENvWCtwOEFBQUFDWEJJV1hNQUFBN0VBQUFPeEFHVkt3NGJBQUFYSUVsRVFWUjRBZVZkWDRna3gzbnZ1OXU5MjlXZVpoZm5KWkNIMllRRUV2dGhqa2h3T2VGNEZnUUppT0JaTEtMa0lUQWJNT1FsZURZNjJZZGljalBnZ0J5L3pJWklMM25JYkdKSVFJVE1FcUtYS0RBREJ1Y2hnVm13clFmSGFBYldqbzF3YmplM2l2Zis2Szd5KzdxcnFydG5xcnVxcTdybjM5WERkblhWVjE5OTlWWFY5NitxWnoxdnFkTjNMZ29aM3JYenJVTHd6akhTTlhhL0VPb3VzNThWZ25lT2tiYlpZVEhVZFZtckdNVHppbldOUFNxSXRCK3p4d1ZobmxPMFBmWlBCVkZXcXJLamdsRFBKZG9OZGpFcWlyQnZzWStMUWoyUGVIdnNzNVprbGQ3NTRNOC9YVTFiZCt2c1dWcVdWeGs3c0dSbGpWSGFTV3RkWncvU3FwZXJyc3orMTNaQVZaK1Z4Mm5OTHpHV1dwL1dkdEhxVmhuYnM2WDV0YSsvREdiMlU1dTM3V2NxRmU4Y1ZnN2NGRU9WbmFjUDZyS08xK25ORjZnVzVzcStDN2xWM1V5Z2c3c3VIU3hPV3l3YVc2VkRneXd4OWtRejJFNUJYcW1tMitsWHQ3V3NTS1VKV3VWaEtvRG5QYytlRGU4UlNtZEh3NHJVNmczR2JxUUNvTExDL2s4SHNnejFKOHd0dkhhTnNXMGRId2JzZktTRFdZTDZydU9LT1RVd3BiRER0NWVBVlpvaHdOUFowWUNrVjVkTnRGYkZUUjZuVXpBdnRjNTdyOGVZZml3bno0SnAyWFZkTDAwVFN3YzcvRkRQOE1XR3dQNTJHeVBNU3BNamg2YnJqTTAvbXdldU84L0FyQ1F1MUJrYnpUODNuQ2pzdWtiQVlGYWVHVkFBbDJySEFHeUJRYkNtdFBaMSt2Qk16RXBndU00Y2JhNTBLdWFnOW9wekxCRm1aY3RrSUQxSFQ4Q2tqNW5DdEhVQk1pMTFFSUs3V2lBQXdCdzZOb0ZiVkJpRHFJNXVhRzBUc3hKSVlDbzRpaElkSmJPdFgzRWZYMWVjb0plK1gzMnhuektjcXF1Q1M4RTlCMVVkNTEySGRjMFB3WHJzWnVyQlEyTzV6YUdLczZoRWlDNkluNzE2L3FHM2xuYklBdzIzTXdlcnB5QVNjRVJ0NHFtazliN0d6Y28xSEhhWHZwRVcvd0hrSjJtWUZyc09kck9yS25pT081NjFXNTczVjZuV09rVEJFdDhlZ3FqY2Mxd00zS3k4ZkRIeXZDcGpUMVBROVpaWldOWU1EWmtVL3RRRHM3SzI3Wi9ncEM3eXdSTGZlSUV6NTd6bDJ2NVNXNkVyaFJDR3FZb0Y0aVJ0MGFiTTEveFhJUktoT3l2VURxTHIrNE85UXdBaUpwbW13VDBvZTFjbHB5Vm5WZ0Niek8wdUFkSHRMK3dOa3BSMHJ2Z21QUkpUMDluMFNrUTk2NHFodTliQlNzUE5yZDVkZnlpcjMwc2ZVWU94clhTSWhhMXR1cXRVeU1lbjNscXdLTFY4T0hXTjJHdDdtQlVBVnBUelZ4RXdLL2ZGb3RTT0EzckhXVFpyTzVrSkFFYm1mR2NDNHZib28wY2pNL3FobDV3dEJyT2VwZzJGL1hiRHRjODZZeCtrV2tDeER0aXk2aDFvblZac3BCWXZiZWJySGNPV3RXWFZPMTJUYXhVYUpnRUgrK29QTkVDeUdtdDRXNzRzVVFhK2p1YTJyc0Znd1Vtays0WTJEdUpzUytudndJNXhWZ0lVcmZ6Ulc1aVRQUU8yZXg3Y3F5ZEdnQXNHaEZOWDYrOGl4RkF4SFdlZTl6Wmpaa29jUjhYa3JDOWRHcVJHRjgyR3k2T1ZkV1o0MlJ6Q1lHU0dlYUdnR2pub2dNM0FDRUEwM3V6ak8yaXA0NFZpa2hteGVRd0x5M0dYZXV1bHg0UWtRWGxNbjBRMk54bWNENlNHeEl3SWJmTU4yekZjYllDRGJGMjJCQy9PN1E0Nk1TU0lWbnJlWnJEUlMrOXB1QVJyeUZuVmFicVlRVFU4Y1Bldk9JVTl4Vmw1VlljUlZ4aWNEYkFaOEVyVEpVYnZITXdJb3BYb2FCQnM4T2QwR0hQWkNwcUJUYjhhWXN2WjgvQ2psVVI2UFZBL3B6cEJTQUo2TlAyeEZ0eGpJNGZUQ0Q5YVNYUU9BdzRORDNWRU41Y3hvTkZOUHg3VThjU3ZoNUJvK1psRzRNNVh0RVpqYlJrUGNMSFZ0QVBYOGJNdTdsWTJmSWV3cE4rOGVld0ZIVlhUcm9mR2NQcmUxcWUzTGE0a2xIMXZaMDJ2blRzNVNPaHBzMHJYSHpTR3daZExHaXp5YnVXcHo4cFQvZlVxaUlTbE15eGhWcm9IYWFScCtweC80TmJlMGJEZTh4Q08waTlkTFpiNUFvRGZvYk9udFFRamlzRlBFRmRKN1Z3eStMb1dOcnE3ajZVbGJMb0FneHgyR2d4dVlVZzJjTDJ5b1RQUU1VSTAwZXVtNlhMQ3ViZHlEaGRIb2JxT09DRzR0Tjg4UDlCVGhZVnM5a0dGSHRYY1FFRDVpaFZsVDlQWHZpTGIvcVQ1NkV2eUpTVURWdTZsVkM5aVZUY0haOGRtM00xd0pkczBuOGMyV0IwN3M2Q3JzblQzaGlpdTBKb0ZLM01STExNZ1BMRlBjbmEyRW1zTHJCZ3VuYnREUm9tQndzMmZwL1Vjd3FUNVUrV0NFWWY3N242akRRR0RwYnRGalVpait5MFhHMVp1THAzbkNML1IzUVczWVNXYzhObDBiRU9zVVJzc0RyTkxBRWJZTWdBaGpES2I3WkNCeG15Z0VGbk8wWXhzUFhKb0V0SWpxNWJ6MnFneksra1BaMzAycGtOaE0xSE9JVEJrUlJ3dXM4M0dvTFdpMXFSUlE0WWFUYUJ6aENIZjREaEhmTE5IMWM0aHhtWTFDdHcxbm8zSGFrV3RTYU5hSGpFMms0N0dZY2o1UHhvdlhPajNiZzRmbXRneEFLemN0bXM1cDYyYU13cFgwdmVsN0hCT21XSkgxdXdHaEVtODRkUDhxZXFMdTV6NHE3ZGJkc09RcmJJakszMzNtK2QvOXhjU2dTcnowNy9FLzhkb0h1QUE4RityTjM4VlQxVWlpYld0cWlpK0RLTGxqSHI1YTNZaEhhNkt6Rm4ybngzWktuN001alpqd1luS3h2bk5QMzMzM1RzditCWnY0NFU3bE1lWkh4UUswb0gzMzFWNlh1d3BpU005dXFPc0tieXdFZ1FzVjltLzRkTFdrZDhkbWUxOWw0NnpJN3RlWVEvNjN2OVVneS9ZeVFYekU2MjhScEFOV1htSlBmckQvM3l0eXRUL1pZMnN1MkFZTGlPd2FvdXBwa3NjSFZ6UzJPVEg2QWhUdVoyZFpVYzJaQitQUUFWNHVJWEhwWC81Ylo5LzkvdDQrVDAvKzlMdmVON1B2OTlFL3FEM01YRVlFVjdsZDhya2M3UlFQNFBVQzJLLzFXTzZxaEVRUjZ4MG10ak15TEFQV3Y3WWUrTGV6UTlCQS8vNENKTjk4Y2NCWjY0M0dmc0M5ODd3MHorcS81UkZRZlM5QUhyYWY3Ri9zQ0EzS0M2MXlZTkVSTTIyQXgzWmtmV0VjTVlzOW9PZVFkZVRJRGRnNTVobldWcTlGV1J4aEg4eDRzV1JCeEV2d1NQbFU4Z0dyT3c4UlZjREVTVHFUYkt5OU03dkpxWCtPSlZhWk9NTnNDbjNnekx3NXpESVlhOC9EbktEeVBkY1pURHFJQ2oya09ld3ZNQi9rS0RmaWhaTUx6LzBaNy9TUW85MWNTaUNJT2JPR0FVbm9EQWhUZndzakJiWkdHNmFRekg2OEFmYks2Snd5RGM2dGVySXRlcDV1TytrQ0V3U0szZkhPNWpPKzVDSVcvZGpsajBSQlladDFocnJ2UTRLRTlLNDlOY2pHOE10djVGQmVWbGVCOFBra1Q3MHZPWmQvK0gvNlVUMkM1azlrMHlqMjVXVHBTR0dBbk5EaXBUNjBzMnJTcDNZbmhBM0sxV1FxRTVmSHFOT2greFQxVGNPWWsyd3YrWEszcFFibUdRaGdhMEk2VWt2bmFoTzZhbDJPTEV5anA3YVRTV1ZhUnhYNk5JYkxESnhiYlhqUW8wRzJiK3pONXBjQ3ZJQlF0YzhGR09GYkRuaStXR1FIUkp0SW5XaXJNUkx0QzZBSVp0MGRxeDg0SFhPUUFlSW9BZWxUWmVUNUhSazY5VUgrSEhjbHQ4Ti8xTVh2aXZlc2FnT2VURmtJWFQ0ZXN5MGliRlNlY1EzUTFaaUhBKzhCcTJFSzZHeXVlWnlkSmFPN0Jyc3JHSDg5MVo2RVFHSXpTN20wMnZTK2pxSnJlQVlLMmt2anpqZjVRTVRNS3RWV1NlajR3dDlrSUxjRnFmb09USXpiVk02c2piYmhiNlE3S0pPcXVHbUppa2pOenNVKzc3WFBZelMwWWx1Y0xCZFVpeUJpSlY5K1RiVlRGM2FielZoQzJHQmN1dllucElrWkRBT1JyQlg5aU9ZU1JQdmlYY29HeW4vWUcxL3ZISGVGMVgwN0VSQTZXZnlKNHcyRDhJMmdaWFhFd3pqdnhFZFFPV1pKZEZnN05tUkovQ1NwNUNWZ1JreUJwcmxOUW5aVlJoY1lORnhCQmY1SjJJNzBEK3BFN3JQRHdWVkpHUDlGcUIyTDJ5S2h0RTU4U3VTV2RrRXVETHRjb3k1c1JMYlJaSmR2eEhTYTVWTFJPWi91MUg3c3loU01xcGYveVdlUGgyeHdlbjdqU2puMEtnVEsyaU9TUXJDU2dHRVBtVW1FaXJVYVkrRDVzREt3TWFHa0pFTWJPeE1FSkt0SUJIWktaVGNXQ0x0RVUyM1pEM3RZUG5pWnpveFZuWVZyRXhlbFc5Rk80bmtYK3J6UG5KZ1phQmpnT2hJMEszL09GSkFKandUa2RYRHBTK2FwdWpjOHJnd2pMT3lJaHdpZ1FyUFpGWkdnSXJKZ3JpQWxTRDdRSFF4YVdPSUdzTm5JcklHbzhCSkxLV3dFcnMxcmdEMXJFekJGdXUxZ0JjUUYxaHVPQkVRNkMrTnU5V2l3dmlaaUt3V1NoR0JMTVhWRzdMSS9CSjhuSlZkeFFhZklTdnJncFhpQ1lKWDRrdEJqRG5ETXhGWkV4YjZXQ0sxc3p0V0ZyeXVzNWNaKzF5MEtzN0twb0tWcy9aMlFDME1PbW1GYkU1c1FzL0xFSzlNUXpZWmMvTEkwajZPOGt2bVQrNkRxdGdPaWJNU0RmY2xNTThRSzlVVE13NlorM3VkUi8yd05pUURoOXNUM1p5QXdvUWtvenBobzBSa2NHYTJRckFnRnpQUlk1V1Z1M1JJdGhjcDYwUmZxZUZScE5MUGtyaVlFU3ZMUE1JRkdiTXZ5R3BPMGxJSGhRa3B0bXdDRkluSXdPTys2RVUrbStONm10ZlFmeE9CUXBiV0xvbzdVVllxSFVkaTVaWkVQZFZNbVN0SktNdHQzdkhxbzBrS1Zxb2dVWjIrUEFtdFJrWjJpcDgrRjIvUmpzeGl0S1lNaVZQQ0llMG9MT3hFV1VsN09heml1Um15Y3NoWmVTWGNMSmVsMEp3ZzFMQkFqUXlsUVJwajVTQWlXeUJuUDg4N3VlNXY3VTRZZFVNNTN2WWtEY0FYMkhHeUJCbFNZak5hbFVPdWJqWkRJdXR5cDBkcHpKSlBRSGJ2M29BOXZuZnYzaGdxaUlPSXlTQi9IT21henlld0poSm1BeXRic25WZFlhSDdyRHlXSUZQTk5EZ3JNY1dDZ3E3SVdCT1NpS3dUbWdraGNxaVB5UGY5ZnVTWUttczNmSkJLZEpXQmxVZXlJV3JDRjFFNnc4UGJOcGZyRUcrY2c1Y2k0eElFWm53bUlodXlUeFNvZWxHbFc5a0pJSzV5Ulh3U1hYdGc1YUZBQUVOSjRaV1JMbW9Ka09rK01ReGZSV0tYY1FxKzlkQ1pna1JrdlhqUWwzZUVDTkNoNkhOZHFQZ2h0d3pBc1hCdXdVb3B5REZmTWk5YSt5YXRZcTJHOVFYbWFuelNNWnM3UVRmZHlWMlR0ZjlFWkpYUTRvcmd2RjRONDBVblBISzBKazhoTWRtY01sL3RTSVhla0pNZlFhV09CMGNCaXN0RDREejFzWXVuLzc5NlhQdExRbFlOdVJMdG9oN0tRMzRBc2Q2VnJNUktsSUU1NU1VSkJhWnJVbjhES1F1dHVtZ1hVOGgzaFIvYjRMUzN4MHdWS3hvU2tDRkd2cWZDdHk2WDVZOHZSZ1N3Q3JLQ0hQMnZHOFp3ajgxUFlPVVgrY1l2S3hlbHo4cDlEajNsUjFQWXh6Q2dEOUQzRHkvNk9WQ1FnQXgrNDY0UyswZU0vUnBWWFBYdkIyMjhBdTR4OWh0VVVuclp6Ny8rL2g2OWRUQVhsVGNwQi90Y0lTbFIwWXlFc0Fsd2Vxa3FSWDZOL1d6a2ZidXF1bW1YblJ3MU1oaUpJeld1N3pEMjkzL3cwMTlndmcyNTZYTXZDR1NRbysyblEycllBU3MzMks5NG9KTTlIbEhKUk1KNlBwc29uRW9CeU53Sk9ucStTWGVZZnpPZlh0WElWc0tZNkhnM2YrVHo2ejV0REc4VEY2ai80YzRML2s2K3psN0FiZW83dDZ1SFZFT3N4T1hWOHlaakwvYXBZRExWSEZsWmVnYzMzcXRIazRoMUpaQmV3Z2p5VnYvNTlzVXY2aHFZMWl1UmljdXdLaVRmZnFYNjBtK05WRFdSTXArVjN1OS84L3oxOXlLbHNXeFBxTHhZcWZrTHBnSnB4N3lCZ0NRN2QwKzhGUDdjREhXeFhWOGRQYldOeUtVRW0wNnE0SWgwVjdJZ0lPZGdLMHNESjFpbDM1Z0ZZMGZQeW1FOExKY0Z1dy83MnRkSjBmVXp0L04vbE0yWFQ5bWJXclJRKzQwWkVCbXdzaDRMam1UQUhZSWlzQmUrR09jb3ZOYzNobllGVlB1TkdiQWFzSElRc2VnellJNkNWdFhHZnhSRWtZZTNQQmsrVmNEbFU5UU5mVzA3aEFhczNCdzdEc3JlRVZUeGsreXQvQk40aTJhV1RhdzBZN1F2QTFZaXloR0dQNkp0amZQUUh3K05nVU5BQkdVZWhXOEY1MkJ1NzdsMVljQks5MzBHUitxR0JabllEc3FnZ0FVcWZSTk10Nk9LTTJBbG5VaU05TFNrUUdCNWJhZFVKMVZCU0NzT1g1T2dIY3VoNHh3eGdKVXREUXI0K1k0VGRtcTNlY3BKVVFFTndWYlZsNTJGU1YxMUJoR25oWngyTjBzWlBMSFpQSTFvdUQ5T1UvNXZWNEpvaFFQaW9ZSGlBaXRiRGwxNFhzOXU4OVFjbmY5TU5BOFM0bUxtU0xvR005ODBZSGRxajgzNDVacFUyRWdsYU51UHZCYWJMZk9BdldVdi8vVStxR1hzamZkYnFRaXdPZzVUQVRTVk1DdXQxQWRJTzlLZ3pxKzY3VFpHOENoSVo2a2tOUnczbXFWWlNURzI0MVRDOHF5c3VKbVZ0Zk9iZDk1RkhGTVQycTNiV2RoeW9EQXIwK2RLUXNZeTdwWkRESjNtcFRvVmQvL1V6dStUdEZ1YWxXVFBTaHhGWnRhNy80Z1BTZmdKVjVFZHVmOWZERXhGeTRKQ2VGblQ4UnNIWU9PbDJQMCtDMnJObW1DRE9vMEpBbUxYcktjWTFKWFk1YVpZVmI0dmJReHZaVHJHQWtXelhZaHYyelYzbFN2R0pGZGdZSnhhemJaeEZ3S1FWT21CZUxGNHl2OWFWUHArTmVrc1RvRzI3SGltcEVDcExtcmo0S24zUUYyWGQyblR5U3JCVEhBNmUreG1CcDhDaTNrLzc1RW84WFZJVk80b3EzSXY3RG5aeWpCcWdpdmJyNTUvaU0vVCs2YmtkWjE2TmUwRmNNK3pGN3RUV3BRZXRwckQra0Q0Nm93R3RnYmZwZlFOODNBYmM0MmlHSFB6UDVxLzdpTEFqUHNCSUJSQWNLTXNTeU1KaXlqOEliM1VibmtlZmhiS1o2dXNUTTdRS2Znb3VYcEJhMkJqMjV6TjhORmlJbHJJWHI0WWVWN1ZmRkp3MjlqeEhJVDNQMWNQR0pZT0p3UDF3S3lzYlFmL2J1eUc0ZEJnb1U5TGdCbFNsQWNZREV1YmMyemVOVFR4Q044bWtwVlBKOXM3dkZqMzJCVGFTZ2U0V1BYZ2dMMWNEdjdIZXU4UVE2WlBCUHFHUThkaU5sM0FoaGpuQXF4aWR6Z1QwTzc3Znhza0tlbVc3SnRCb2Y1dnozd0I2NUhORDhTUUsyRWJpbUJXNGdwczc2N2ZkdlY3eGlpYVU3T0ZqRW5LQXhCSytNd1dEK1RqVTI4dFdKUWhqdEozYjE5OFpqZDhuOGpSNGR4b29uVHhDMkFhQmc2THhWRFFkbDhzU3RtODFHTXZ2Y0xPOTJUQlJBYlJ5cWxFRUNjNkxyZ0E2dUt4YlJmUXhFY2ZQUnJGbTcvSy9oWS9tOXRNdWFhUEdWQmZqWThqV3JnM1JDU3NyYUU2WXgrTVcwQ3JnY200a25LVnlFV216RFYvYS9ZNm9BMmhONzYrQnZ3b3NYYmVUeHAyZVRrVk9QMmc2UGpDU21MQlJIa1hyUHpxRCtMRlhmNEYyMm5nbmNjcmc3ZUtYZWhkaFdxK3luQTRZQnZRQUNlUjdtOUZCc1QzTjNrL1Nkck1SYVJFZXByRExMendKM1prVWJUeVIyOUIxdTZGN1o5am53UXY2NG1IUmxEZ1MraUIwNmhoNVpFUGJaR0NhT1hiYUQrU3JldlNTazNjeFFoRzJXNEQyYzJjWmlDNitsYWs4V2hsblVWK1Fid25SV1EzNlNwTHgxNDRXNUU1eFVabFd5OThNNGhXSXBBYnh1bWFVb2ZWa3NMenZjVDFPc1ZCRjlNVjlNNitGV1lzeDExcUNONzBPUUpJaXhiUDlvVFU1Ty95c1pSeDMyQjBVQU5KeWxZT1g1bHBjMWU2RTU1YUl2eTV4MkViRXlablVBSDN5bExOS1ltWXEwSVlKM1l1Y1JDdHBOL2c5cGRpNlQwL0FId3NXYW0rTGdnSmUyT3V4cDhuTVZoZEJ6YjRoUGZPV1hrVkpnNk9HZ1FyaHhFSkdzVStDQmR1dEhnNThxZDJLaldJVm9JRllBN3hqMzcwQ0V0dWl6TmxtR0JqMWV4OS92bG5ONHgwRzBQUGoxYlM2TGo2T1QzemI4YUZyRlNlS2tJeExhbUJUcXlBc0xTSnMyRUY3bE56Ynhpb24rRmhqSlZsOVFFdFJJRE52UGtkTGNBZldET2o3R1J5RVVuL0VjMFAwOUdQSHNPdzJ1V1l5dXFOREduUXl0N1h3clNBc056TFRpemYxOFJLOGp4TE5CMWdyNGFWZHRPV25ib1p0WUJsZVNONzEyMXh0N0xzNitvMUVoSmFWa0tZcUcyazdQM1BaNHVxalNxUWR5dFBmVmFlVWtnSUczeUxEMUc5d2FIaTl1ZVRCemxSeFJWSE5teFNGZnYvVmNCcjc2QjVqSlVxRFE1WklpUkF0dDRXQlJweEwySkVwb1FveHNPZ3dTb3BtRXQrOUJ5SXhLcFUyNVU5Uzg4cUUybXpCQTdaWWs0RmZPa3pEdDFBUEszaCsvRTZFeDFXSlE4Tm0zZTBZSkM5Qk5ja1pSaHdkbzU0TmRSVzgveUFYdkNqYU1lOFVPazRvbDQwNG1CTDl6Z0pONmJ4Mkw3MkZRbjZrK2FqTC9rdjhJQUVLeHNxVlpaZ3QwdEVTNUJCY0d3L2oyRmcxN2M0bnJZaXlGYXFXc2J6OHFCdFdqam9BNWNjRW9TdTJNQ3EwQzlNSVZHZFEyZHppZ0k3dko4SGFWVzJ6ZEZVRkdaL1IrMlg1OUh4L09EQURqL01nNXJ3UktlcVdJRE5aMkIvMHdGTkxqdThMQzBraFMwT1RkL0tZNzdtSEFlTTYzNE9KRjRUNjI1VnNaYzcyVTJ1SEVpYU9nb29qRHgwK1BNaTlMbWlVT0ROK0Q4RW12b1lwOVhoVUdVSFp1Kzh5VU9mZzhtWlFkUjNOenZDQld3QlF5V1BnWGE0Q3U5T0hyME44eEhIQzhEYmJpN3U4YVhnb0ZHeHZ5RkN0aGVBRFhtUWVLSlFGQlo0ZjQ3OUNiN2lhWjVQTFBGcno0YlNJWlpoMWV4WXNHNjhTYW1HYS8xVjl2bnhjbnpZYzNlaWJGa0w2dm5Jc3RJWGI1Ky84ZUVFa3piWWVYK2ljRmtMNFBGc0ZUZTJob2dVRjlmRkhHRWVDdnU2QUpvd1R4UFNzNEJ1NWdVbEhMdURvbWlwSzB6Mm92cWFCN3hEOXRtQ3lJQk9lNVlXSlgySlhKUnE2QlFvT3dxYWZVZTA1WUtXNVhyMUdWdVUrRGRJK1pqcEV4TjZoZDJhS0Z2MmdyYy9VOGdJTjM2NVA0bjMvd0hQVURhaFQvaUU3UUFBQUFCSlJVNUVya0pnZ2c9PSIKfQo="/>
    </extobj>
    <extobj name="334E55B0-647D-440b-865C-3EC943EB4CBC-4">
      <extobjdata type="334E55B0-647D-440b-865C-3EC943EB4CBC" data="ewogICAiSW1nU2V0dGluZ0pzb24iIDogIntcImRwaVwiOlwiNjAwXCIsXCJmb3JtYXRcIjpcIlBOR1wiLFwidHJhbnNwYXJlbnRcIjp0cnVlLFwiYXV0b1wiOmZhbHNlfSIsCiAgICJMYXRleCIgOiAiWEZzZ2RpQTlJSFpmWmlCY1pYaHdJRnhzWldaMEtDMTdNVnh2ZG1WeUlESjlJRnhzWldaMEtIdHJYRzkyWlhKN2ExOHdmWDBnWEhKcFoyaDBLVjR5SUZ4eWFXZG9kQ2tnWEYwPSIsCiAgICJMYXRleEltZ0Jhc2U2NCIgOiAiaVZCT1J3MEtHZ29BQUFBTlNVaEVVZ0FBQTRZQUFBRDVCQU1BQUFDSndUYTNBQUFBTUZCTVZFWC8vLzhBQUFBQUFBQUFBQUFBQUFBQUFBQUFBQUFBQUFBQUFBQUFBQUFBQUFBQUFBQUFBQUFBQUFBQUFBQUFBQUF2M2FCN0FBQUFEM1JTVGxNQVZMdnZxMFIyM1lreXpaa2laaENvWCtwOEFBQUFDWEJJV1hNQUFBN0VBQUFPeEFHVkt3NGJBQUFnQUVsRVFWUjRBZVZkZTR3c1dWbXZ1M3RmY3g4ekkvNWpZcVFiMUlpWTBLTkxXSmJJMW1TSm1xeUVua0FFVE1SdUU0ejhZZXlSWGRtQXN0MkpKT0FqOWlpU0dQK3AxaVZvTnNTZUVFa01DK21PRC94RGtwa284Z2NxM2NrRlFSN2I0ODdLTEhmMzN2TDMxZk5VMVhsV2RkVjAxNjAvcGsrZDg1M3ZmTi81enZsZTUzU1BaZFg4K2FaN1dCc09OKzNYMTRZWEUwYkdidGNFZkxWaCsrNWd0UWtzaGJwcjduT2w0RDBmcEk1NzUzd0dQdGRSVys2VDV6citjZ2UvNmJwN3k4VzRCdGl1dSs3QkdwQ3BUZUxFL1o0MmJGMEFlelZUUHRmYzAzbGRaS1BKeHlWM3piM1NTNSt4ei82YVVaODNiSGRmay9lNmdCMjV0OWVhbFp1MmkrZjBqMkltT3JYeTBXSytoS1hOdnZ1U3NIRU5HbTcwejM3MUMrL3N1KzV4Uk94Vjl4NExMKzVqdVkrbVlYMEt6aGs1WkpkZDkvbVk1ckg3Zi9ITFBWRHFyYmZpdVdHL3hoT1M0N3E3a2JTTzdpMnZac04xSDQ1NFg4UEN0Y0NZd3pPTFEzdnN5dVlhOHBLWDVGdXV1NTIzN3lyMGE5d05xR2k3N2p3aWFPeCtOeXJYdjlCaTdjZ2FzdHM2RElnK2NwbWtMMTdJU3Q0YkR4SlRhNjFLTjkzVGdTK3BheTRURlVLWnJqVmJSb3NQQzNhdFZTbk1lYUExRVZDRWFoVXpNRjV6OVdJaXhOWjZlNlVXWEpuQXFZRkdZZUxjZFYrYkJqSk1NbTdRY1ZWQWI3amhJcnpnc2tFaGR1WE9xdEJZTWgzd1NnY2xEMUV5K3I3N3YvNElXSTdzY1lYdHZsanl5S3VDdnUyZXJnb3BPZW40KzdOanZ5ZmNHRWFYV3JON3hUT0YvZ2xXY2M0WlhLRnV5Qm15MmhOdTZtaUZxQ3VQRktqUzJqQzZsVHhDaXgzVzhxWnZKVEJQWEhlNkVvUXNnWWhlaXBjMm03ZFpBdjRWUlFHbnJqNkdQKzNFSUxyWVhkRjVYeVpaRjVOdXdESlJWNDRMYmlsckRpMEwwY1c5Y0FDRjg1ckR5aWI3cHIyZmE2eitUMnAxdzNIVE5BRzRHVVgvaWVxNnZZeFRKcVJVL29adU14ZitGcFBLbGlBWUo2SkRBaHplQzNjVUVWbFVadzZ2aGpreGlSeTRUZGZjRjdqMXlVcmNyOXhMMWxnTE5nbWVhcXZONjVVcXplRXdieFNEK3o0YUNyL25QcFNXQzhSYW0rQTN6VnYwamxTR3h1eEU0SVVLMTkzYjg1d0libWxvaTV2dVdRWTl2TzZ6bkVPdVR6ZTdRbk00eWY5MWdCdTJPa2lZOFl4dGU4MXZlMm1zSkhqanpGVXdqUTRGUUs2bnZjWVkxLys4NnoyUFBDVzF5NDV5STk3azJreTQzVHZ4T0xVc3dSeFdGa0QxTWw1ak9LV0lVZkZJRnhQT0NBY2hPUDl6bG5Gb0NBNFoxUGlhRkwvanV0YzJxdlBiNEFGdkM2YnJmaytHOHJsdUtHUngwLzBkSG5ha1ROZjlWSWJIRmx1SDZMREx2cHVWTng2WTZuZm9oQmNtc2wwdXZlZER0c28vUnNwRnRBUThoTDNuNXZSNTg3UGVXL3lucitnWFE2NXBDYXVVdWN4bnpFUkhQcTBKZlBBUWR4TVZ5UmRzUllYZGFpV09CcE85Nlk2M2ovM0tTNm1XWG8yT1pWS3MrYSt3RmxJcnhPMFVWWDdMWkluZmtqdjVrT0Z1aEpoYkFJSTV0OEdyN0FWSmdLMlRGQXlpZlBab1A5VmFnOWVqSWd6K04vU2ZWTDBsSnFnbG4wcE05WEVDUHZNQ25kSE1WSVlWbDhQZXppaXNDajdoTDBrZDNoVDQrcjFPOHJzME4vNFZlbGhmaGpCblVoazExTmNtWnR6Z3daLzBYdWhkRDNkVFVvQkRXOFJjcExDdDRDdjRrODZzaU9RTHovd1l1dUxSM29jZGhkS2VxTjFIS1A0OUFVR1hUNmQreTlleUxwcGR5RzBURExnNjFZanczVnpVSUEzcG52N2hXRitHbXpaekFaczNaRCs4WHNocjlPdmdGVDBzYU8yNUQ5QURjV1hGUE15dmF3U2pyVlExN2d6bGMybXVQL2lCengzZ0hyWDJQc1JJb2oza3pRZ08rdFJmY0ptSjVBeEZIVDNUOUF3ZlZaakdTSTlkd1h0QjlneGsyRk1zRmlRQTFONGpsQ2xmOHc4akNYTDBDcFpQblg1NUo3MHN3UHRKdXM3Z1hWK0dFalhvandmbHJLWUVDamtkL1htOUtjb05uK3dwQlJtTXFRRlhhd1pxSzRNeUtVUDZNc1JlNE8rZ0VEL3l0czJ3TFA2YzhjK1FzWW1qSjJzYm9LWlZxVmJ4aUN2ZlFtNzNkZ0VxOVdYWTQwOStQUFpDeTNtRXBPVkxJVWJJbEVEbVB2TmFyeUlkRnhUaFNGdUdVS1ZjSlJnUDNsQ0hod0RHb3JzYjk5RXR6WFJzclM2eVZZUEQ0cytxSGdNaXRXVUlWVHFRNDUzb3JhWmNYMWcrY2lYSkFUbFpxOStLQlZyb3NvbTJEQnZLQUY0alBLVDVoRGoyak9jVkt5anI2UmhqV2RFT0xSMW5VRUs3dGd4dHhkbWZCYjlENStLYUJmZlYzTFRoeTFEMS9XSStlR3RLUktSczBwVWhRdkFkT1RJWXVqRGhLUVZFZENFL0tlYjFoalZXcVhKZXQ3V29JNWQ4dXdpbHVqSmNLTjFKU1BsRWk1S2VVaXR6MFBTVmE0alRhVDJxeUMyZEZ5RlZWNGJxTDZuQ1pJMThTcjd6MU9tYkpUVGhtSEVnYWVZM0RldnJtRzRWdGZXYU1rUWFSYVVBRjZGb2NQZXRMMU1Pc0czbTBVV252a2VJaFZuVGxDSFNuQXB6YUlHVVBkcERsK3czenEyaExKYTBjNFJEV0t4MXZSYzFLUmhhNko1Yk9Pb2N6REFJRDRjdld0WTN4cklVTlNDbmZJMHByb1dtcnF0amF1ZlJTK3hNYWU3RGxub1hqUDFjM01YVEEyc0RaTEdEcE1xTEhOOHRnTWVVUFJwTzRWM1BWOHIyandxUnJpZERqS002R2d6RHc5YVRsa1YzVGVkaXNoQWhHaHRFeWdzM3hTalh1SVZDMzBFaCt2VmtDUGRYRlRjRTRlRkZVcUl6dWZGQ3NBZDlhL2lBVXhVSmhoaFhCQnl1Um83RUZVdThuZ3lQMU5vUHlvNDJWM3VFUDBORkVyY2wzYVlzZVhFWmhHcWxFT0llYTFMYWdneUxrWXFwMlZaam1LZ2RDamdkKzVaMS9UWWhteW5PT0RvNWJOdFFNNVduWm1iRklKekMzMVhYazZGR0ZJcmxkR2haRTFoRCtwS0w5OXZjd3NuQ0dlS09zRkhRQUxsNzYwUFF2TDdWdmNLTFUwdUd1QXFoY21rb1BOeTJycC9OdmNsODE1NTBUbUhHalE5YnNFWmtmcEowdkpWdWhBUUtHZ2t0R1dMZktCM0pJVTN4ME51R3lpbUREMnU4cHloQTNGWmlYa01BOEtXY1hEbGJXakxFSG12SzBkQ1B4WjVGMjFBRmE3WFU5aldOZ3dMRXczUmxEZDRwYU5vcHhvZVdEREhsY3VVSUdoQXZiSTcvUnBPWW1iazg2SVJtWHhQOU9vRlJlTmdzUnJDT0RLSDZsTGxLTEtjN1BlMWJJVnZtYTQ5T0VBdnFuR0l6VlZKdkNnOEh4WERyeUJBdXpRdXFVVWpWNmRzcjVBeU1uUnJnTis2am9ub0YyaW1udFYyTURoMFp3cDFRWHVBbWwrUHNjMU5OWXJCclpVbHhMaFpRcWx4SjNJNnJYYm5BeEUyTGthZ2p3eU1OemJjRlV2QzhRcE1hMnp4UW1PU1F1eVkxNXduV3dLd1ZIRjlIaGtNTkQ2VGp1cjlNL3pUdGRYcjBUSlJYT3pKNFpocFdPZE5wOVNzd3VjWnhWb29ySFJsQ05FcU5EVklzYTZQdHVucXVhY1A4dk1WeHpmZHVpdGxWZklVQXpBOEFrb3hveUpBOHdtUW56cHQvZWdnN2R6Ym50R2FxdHN5ZFRIUlJMNlhNUUN0ZkFhNVV0MXhVUEdqSUVCR00yZ0VKSEE3SFZmMnNnazhRWENCVHlwRXNLdXFFcXliakhOcHBneWdkUmdWZEdqTFVtVzlzUUMvcGgrTmQyVTJhaUJpdGRSRkJld1c2d3RkTVZ0WGdqVklYSndYNTBKRGhRa011d2VtaHBYSC96U09ZTGlBWVVrNEpqUjNEUHFzUFRuRjFVYTQwWkRqVFNISmhyKzU3RXhibzFHL3RLYWJQTmpadXRHSzE5cmhpNU5WcXBqVE5xQ0JKR2pKc2FkaWhyVEQ4Q0dUWUd5am9hb2NkRkhCeE0yM2QraVZxeU1ydnhrem1LbW5JRUtPb2RwWFZDYllWVExUbnE0eFZQV2JoeHRXbUdsbGI5U21tTnJaVkFjVGlMM3hmVHkxRFd2OXpGY3ZEQUNid2JUYVZ4bTVoSGx5QUR1Mmt1b3JlbFdsM3dOVjJRV3JVTW9Rdm9mN3FINTBlMG9QME9CMHUzRlNtSHFCRFRCVWpTRldpOVloWXB6OHp5UENnSU1GcUdjSmRVUy8vTUI4TmdlK0FvdnVVd1I4aUJkUDBSTHVPeWJZaFpEZ3ZMc05qT1lvdGpYQThEQS94ODVXZWw3VlFudlJwN2U0a1ljdGdONGx4QmQ1YWtHRlJNdnBLazlyUlNDUWd5am54S0VFQXNJdkM4RkJGbDVhVlRTS1pnZDJEWk5YNnYySCtDeHNJekl0aXZySDhmZmxJSmd6NmR1UTF3M25jdGZDMTdxbjNKdnVEZ2JkbDdkbTJqbm1YTEpKVnF3RlBha3NsSi9wUGdPUE9YQXFEM1Q2U0FxQnhLd29oeDVRUHU2cEJWbCs1ZU5LREhvSFdRYnB5emQ4cFlDcHdzcjM1a1djZStXR2dnTnY1SXovL2Q4ZkN5YkExWnM2SnRGeUhmSnJHdzBKc1VVUGJPRURFUXZFVWRZU2lCZ1V5S2NxcnUySSthUW5FVDFNRVNJbDFwZEtiUlliNU10ek55K3FjZ0hlZlgrbjRKR21pbXllalpOWGF2MUVDMFRUR1lwamVkQjk0NG1uLythdkg3Q2JUa2lqU0tOTkVEZWVsQThrRlQ4ODl5LzdMcHJDUitYU01yemZENktvdE16UENPaFRobmhlOTVhM0JKaVhXbFdCWEgreUdNSnNmZGo4eEQxOGtuOUNNaGtxRTBzT0dXMWN5L21vMDRheXVna1ErVnI4NlRaTmpRcENvaWZhdVh2ZHErTldqWlZsUTFheEw3QmNOTDlPY0oxQi8yNndYYVlTQzN5NHhHN0FDYURxMk9DbDluRVVoNTFkTW5wYU9UblFuMjFIQS9pZHdyY29MK2RwdzVFdCtPaVZOSFAwMDhOeUlkdkt1REUyb0VmN3pBTVlPcWNEWG5tbWsydkp3anhTclRnakNvS1llQmVKaEJ0UHFGSS9BVTdOMGNpWWxLV3lLTzd0RzFGT1BVa3l6RVJYTEJYYkEwKzV5VVhLd2pjdFMyS0Qra0RPZXVJcVNFb1p1a0JqWmlyUTB3Tk9nZEZyc3NoUjIzeGd4K0MwbHpDbDlEc1VEek1CVFY5eThwQllNc3Jza1ZFazBMZU1OYm9PV0pJNjFmK3VCcGVPeXVTQWpOQ2hsa0lseDFxVVBXa29oNWZ5UVloTFUyZWlpNUZGaXZWc1VDYmMvbHFEaEpYV1lablhxbGp2V3lsYTJ3ZEplMmRSUlVMWmR5aUFONDhDekJWb09TcUhsM0pCV3doSWxSOHFadDQ3R1BaM2szRmF5YUpORGx2M1dMMjE2R2NvcEpUWmwzcGRYUERLTzJFbUc1ZWlFNVhGbGlNa3ViWG9aUXVqYlJzenJFb3NMNDRPTENXaXBvUXpuUzV4VUxpb2NQU2wvMTRUYlVWbTVwZk8xeGdTV0lXUjRuS2haK3hkd1ZOSVdZYVlHaHlNbHhkV1FvV0hXcFFlR3V3eHROU2hXSWtQem1kYWRXYXdPd3gwK0E4Y0RELzNMN05mdUJlTmNmc3l2Q2w1emZKZ2oyL3ppVTZkLytYdlNvYjc5eDEvNjBLdjdCNVoxNFRQMmc2L0NKLytwUklZTFk0M0hKelpiUzlkanNyV3lHcExoSVFIOE9lN3NoTm52WFA4Q2pCM0ZITmtsL0xyNVk2NzdQZy9MOWRNSFAvRDAwMDg4NEhudlBicWk5TVFET0tsdWszUlFSLys4SHFxc3k0NFlseWtGYkxpUTQ4N2FwYVBTemdyb0dzSmNtdzRDYktESExqNHZ1WisxWmtIQ25HS2ZLZXB5UCtiSWJyVGNGNmJXZDJ6My9UUW8zUkR4SHRwclBiOFl5L0NDZS90WHZ2QjIyejNkNWhKSVdiQ1NUQlV6WHNmWWUyUTZTNHZrOFU2bEVPbEcwT0lkdGprNHpkOXl2K2MxMDI3dXBnRk4zczJSemR6bjV4Z0J3aVBCWFBqYm53TUowRlpUdkx6REs3NEIvMlhuQjU3cG8zd3dlWjVFaS9OdS9xOVNrQXdOblFLZ00zMGF4bEdjN2dpMGdQZDBnVDA0QnoyYUtObkhsblVsbUJXUzRhRVJsaFN3TVRMcy9JR0hZeExlRFBrcWFMZzk5K3FnUXM5KzNTdFpOL3F1KzlZZ0Z2cW80SGQ3S0pOWnZneG5wZDEvSUMyNDdiT3IrZGRCanhFMkFKbkNyY0NPMEpXT3BtWi9IcGc1c2tsb2lyRjhwajVLcU5BN2Z1bklQY1VDaTJydGgvd2laSFUyRDZyWkQ3cWFVSWtNQS9MWXNaZFJ6aWZEZmN0eTdtSjQyT201UjhVa0s4UE5qLzJDNkpsNmZaZy9TbVFNckZkRUFoazAwQVBCakx3Q3FkVVgvZEtSKzZSZndOOEdCSFFRdktFOGlocmlRalV5eEJJcjZTNFo3YURqbUIyTmtvTWVtTC9XQUxDZDBLbUZhN1NiNm5zTGNJSW5jNmRLaVN5Rm14YlBkbERYQ25jZi9TNnlYemtMZENwQk9OSHV0Q3dZZjk1VklEcFI0RnZLOUxCRjNpSERrdTUwbXNzUTB3Y1pibmdiY0JMNjVIRFBCeWtHTzRBVFBPa0pVeUY3bWYzNFFSSjcrSzExMURZaW54S3I1aVVQckI5dlE1SmhNK3hMenN0ZStCSi9WaVBEWWFreTdNYnNhSlJJaGp1K09iVHNhUDBPTTd2NW9nMUEvdk5icVdFOGN5aEc5cy91NC8xQVN3WWRNZXZSWHQ2S2RDWFpPd0s0R0ZwSWVuRllqM25DVmFhVnlkQjM0b21xcFQ1RWY5Y0lveS9EKzBrdndKQ0VLdDZKakk0Uk1oOVlqbXpEZmdGZjRocXdlT0hJUlBNQk5YNFl0TTM4NG96VldRa1o0b1Z0QzdwVkk4TUpRelBMUy9FeTBUOHdRdVBMMERsQkozZ1I5RUhQbG1HMngrOFYvSlVqdXdKbE9FdmV3KzR3dDRCd0xqY0s4TURld2ZYYlNDeEtpSzBiTkZNczVISWNVTEluWWNJcEFsMTZZVkthRE1rbkd4alJ1MENQSGF0SGEvLysySk81VWlSWkpVYzJkUGRneU1MRjR0R0srV2lHUkdNVlJtMTkwcXUzRW5yWFlXVkk1N0R6c0dQMFdZME0yNlhLa01TaC81QU1UNnkzVHRHakV6cUNsbld0eUVLV0lvTzdORWNFdE05U2FNZjZreFI2cEZlaEkvYXQ4WWdGZFZnWmt0YlpabHU5Y21VeTlEMnV6UGhGSzJnZjVwR2hOeTZXVmpqKy9ZWGpWeEd5eS9COU1jdkg0VWo0SlAreUc3N0RrNGxzSE9DZXYzNDZEWnZvTXlGRDZyakx0bnBsbVF6L2lSL2ovdUk4eEFLTTJTZHNaRDlib2RmTVZ2cmxyU3dHZmsyMks5VmdCamhjOFdIOVdocnd4QzlHUVRYc1llRTFKa0oyalh6ZjlnZFprbWpTbysyRWZSbzZWdDVCUlN1U3FOZkZZY1JOLzhNbHVhRTlFRUtYMEwveFdEQ2cvQ2NhaE5zY0k0aExxeWxEYUthSWxjNU9URzJ1a2hEWklodVhVM0xwdmE4TW5sY3pRVHc1TGZFTzllaHdFaFg5YVAweFJFcGtLTndoVVdpREFiTVBnendxamt2ZGg4MW9ISjFDdkEvaEJrYVM2KzNxOUpYQUNKRjE0b1VTZGlmWGhIMGVDaHM4TFJ1OWVBVW5JVU5NWktCREdDaUpESy8yMlhIaTh1a253LzV4SFZNS0c5blBWcWt5M0dXSFVwWmpHYUowR0lLM2pzTlN6azhoc3A1N040MFM4aGFGbzQyMGFYQVNNdVJPSk1td2lFdVdKby8vemgyYUQycFlhMjRQRitEWVg4dVlyNE53T0k3TEhqYnBmUXFSdGVQTkhtS1N5QkRSZjlLN2NsWkZobTNHZnc0WldjNG55VERhVEZvb1l4a3kvK3I5UWpvRnFvV0tCUklpNjhlaFlBaFB1alJhUFdHbC96bExOemtKR1k3RDljZjJvb2lqL0gxWW5neUx4QmFNTjNjeHVmalpHZElzQzVGeGNoRGswK3h4OFc2NGIzTGRoOW1tcEF6NzV5ZkRTV243a0dRNFlIbFdscU45aUMwY09mVmJHWnRsV1FibmgxNk13MGNHQXJmVE5OSEdPVTVYZXUrM25nTlZDWjNnSlBZaE91NW5PaEs2Uko4TXhESXFKb3dYdnd4OE1RNXpHUjZCNHgxQ2dOMFFTVzdXakZFR3BWdUFFenlSWXg1M0VpSkR3elFHODB1SkdEL1IySHFTYmtSMW1UcUhmYVdPaDB5alg2eEdoc1BTWkVqMHN5eG5HTXhVUkRLRVp4R3Q2ZjVlQnE0RHpJS0hzK2o1eU9qV25mY2sxS05sOWRQZVp6RDZWY2diZmFLb0ZkVU95eDl4dTUyaGxOWXhoNlFNWExFS3lERFNOTVV3cFhzVFY4ZnBTdWw3SkVPNGdNMEE4aExuTk1EZy9CQlkrTWp1QjNYZWs1SWg1aU5hUGl5eERjelNKdTRnenVOS2g1VWgzUUNMbThMU3VzdVFZcU9jTXNRRUh3YlRjRi9oRlNaQTl1eXpSKzZMeno3N2JEamR3U2ZXMGQyNGF1TXRRZm1HcDFJZ3RWSGNtSkFoUnVFNG9DUkR6aUtNY1N5bDFDdHRINUlNdDQxb3hLVDQ5bkFyWHVFZDdxNHdRU3RFNXZBMEVEUXY0d2hmQzNYbkZVOUFzS0JNOWhQa0RpSkNPdHhjU1dVeVpHaU9TRnBDQVF6bmtLRW5NaXpxNDRDQ2NWaklUWkVRMmN4OUtZc1V2Z2x6TWRzNUNTRGFPMTZoeGJJRUdSNUdDTkFTdjBTMUZDT1h2dzluaVhVWERiNkVBb1hMZTBaNE1DbStyb0lKTy9aN1htQW0xQWhYREN4RU51RWtPQzFyd2xMZDJ2WHhoTCs2ZTR2ZGJTQjNGQTVEd3BxSEwvRW5lYXZGT1lqeDhVc04vcVU2UHJCUmJmNTczblRUYitDUDlRL1JJYXpSMkN5d0VGbUw2NzNnZkdJVWR0OElnNDlaNEZ4Q1ZMRklJTVBJV0dPaFJPV3dOejdwT3pOeEI2WmhxVVVRd3FqNFphTEczSVZUb0ltMmd4NU5nb1ZMdTB1ZmxqWG1LQ2kvUmZ1dkVKa2REcEpBZGNPT1Q2UnV2ZUEzWFkzdXVrMGl5cnpZSW5KVGU5R3FTeUNqVThVaVYwbVN5RVJ2UjF4L1NnUnRVazhSMk55a2c5VkFqMTJ2UitnY1hseUdNUkVnd3g3cDhzanJ4RFl2dUh1eE1ZNWs2REJxQytYd2NnYldDY2NyQlhad3hBazVlTU1XcU5zcUxRaUZlakVrZjRZZS9yN3JCWk0yVEVWdnVSZ1ZJSVBQeURYWEc5RkcvUHJabkFhOE5JWkM5RXE0Z3c0UzhhMG43M0ZjOTkyQmptMEl0bUZsTWl4SlljT3dHR0x1UlRMRUhqN0FQSDMxYk9wUFY2Ry9BbVR3bStkY3ZOOTAzUituaHN2ZWR5dXVQd3FxWFBmMVZMUDVKcS84M21lNjlPWmdJN2ZlVHlXWWZwNDFSSXVORG5NQ0tmUEJUSmVrc09IVEcycENrdUhBWjdidGZuZHVmZDdXKzBmdXF2bmhJN3NvWlB6ZlhQY1R2L1R0SC9RZGhTMFFoY2ZiY09SbWVzK0loblFndyt2dWoxcWcwMzF4VGpYWnB3L3dlYlo2dVRYbUdrOTNmRERQdHhGQ0JFTXczUFZiYi9icDY5UnZGSUlhTmZDUmhkOXc1S0Q2TlJBQ3NaRXFzTGJ3WGU2L2V1S0JRSVlQNEl2ZFR6eG1qNmpGSVdyZjRaNzJYZmUxVTZyZ1BHUGdtWExxbDFwRjNxTVU0ZWJIOE9NQjlxRVVodHU0WU13L0Z5QlRPUUV0M2FEMjBxY2VPM3RGQmlKbkJSZlpsdnVDRU4zbkg3WGY4TE56WWJQZjRIalV2dk9wMC9kK1dnalpBa3ZlVWhCQ0xLR0Jvcmk1REU4YkFLRzdLSVBMdERuTXQwOHlqZHdLR21xYjIxSkdKVGZWWmpJUUdPeXE0SW1sUFJWUTBYYktpRWtYaWcyQUtHMWlNbHBEYU9oRldDcGhPQnFjbTJxTFdqVUtqcVlNQ3k3TDd6eHFQL2p4bDh2b29jeTBkS0c4L1NOdkFzaFVob1BmTmpPK0lkRENRTkwxeEI4b1p5MC8xV2FBek5HUTRSQXNGWlBoVzRFQnp3Y2xoRkZtL1ZqU1RrMDRObE5BOEpwQi9rdThlbkhkR0xSTXhjMUxiaG5IT2JWOG1CME5HZlkwcGxjNitqKzY3c2MvUlJQek9qRVl1Y3NEY2JQWFlwczZtRjZ2TnUrU2tIU2tQbWlSQWl5MU1aZVJaeWx3TkdUWUFFdGR0cE5oZWNNK294MzJaYUI1amJncldwdmlWbXBCVXVxT0hJTGIyaktXb1ExYXVLaktxTVRpN1JiRDYyaGc2SUNsd3dMRE5BSWxpZjE4ZWlERWczMjZMMnowR3BBTS9KNGNndHZhWnc0QXVBQ1pTdkNiUjJsbjhHaFZnQ3Z4cEdoaGNEUmtlQVNlZHJXd2NZRTJ3bjlUU0NidnA3a2dWTmxXYmhlRUh6dkM3dUlHWStycG9NWXdzeU1lWGRtQzQwMGxqQnpBMFpEaEFqeU41R2hrcmJkT3AwRnpBK3Q3TGdMdGhXbDlFUUI5NDZjcGJCUTJrS0h0Q2x0NURkUWp5Q0h6bXBkY2QxL2g5ZUtvUFFsOEVWMnA1bVI4dGNPN0lIU2tLdDdRSGFXbXhGcnF5Z2JpdDBGWEdYclZwQzhNczNQOG9iVnE3L2ZUb1Zxd2ZDRE0zQ0cvSmE3Rit1ZmVGb2doWktXTmVBQlNVcEZBMDMyT2xLRjRJNWZsb09UQk5EMlk5SjJrTGs1L1Nidm1hRHdTSFRWbzQ1cEpka2FJaE5MUkorR0w4ZWQ5VEFwdElqRTAyTzJLaVVOdjQ5RzlYMDR5N0VaU3orTUE1eUFPWFJyc0hjUmNLTVlhQVRDcHdMdTVzRk9uTFVZdE9jQTBGV0RDYm1jZ2VVRDlYRllLSzlEdytKQXVVUW5WQlkrd1FuWERJcjZHWmYzSE14Q2g2ejcrekVCS0JhV2o4emoxUHRLR2U3c2Jvc2RSbnRDa1lhWEluVUZvWXM2M0dFTFV3ay9zYjhPTE9yUm1YeExpVzNaRFN6Z2pXaU8xUWF6M3lEVWw2WmI4NjNMQ3lJYXV0b3dFcE5Fb2dpYS9PbWQ0dURCV2pFU2xmRWFrZEJvMjJrTE5wSVdvZmZyZ0UwL2pYRkZCTWRuNC9QYWhoZDdIQVRta3BVU3pROTdnZ1l4c3FBTlJYMW0zanJFU0lmdS9JME81ckxhTjhTZVJmS29raktGN3AzbTBtTS9xR0wyYkFkZDBPQ0d5ck9TMEhzdG1KMTk0U0YvME1oUTlhZnlSakpKbHRSMUJmaGNLcURnVE9zQ1RvVWxoc0pNTVI4RTc3V2locGVrcndweUZSaWpMakJzVzIvSHdZWlhpY3d0VTdpcGdsdEk4ZEc4alp0NWZDaTRWRXJ0STNnSnpHTTBJeVZEb0hVMFVrOTFSSERBS3VMQVZTeVBiN1FoVURyTFZ5NjlwUWIwdDVLZW1TeHQwYk95ZU0wTmo2aU15WmJvVWdaSmM2UTBWUGc4ekpsTlVxbWdHTmlnU3hWS3RudTJTcjJhSXhUMVJCTVg1TUdkN1RjQlV0bGF6QnE1SVpFeGxQZzFXcEhpUDBsaGphQjd2MmZ5eUxieS81VU13ZjJucno1bDNqZUlNWGZZMDRBcURPR1FPZHd1ajBVTFFBMU5UTFVnZTBKKzlLdXBMWHZzT0Q0YnE0TFBjRWJXaEhoc3FXTElUOTBIOS9CU1dqV0dJYjJIRG00cGRRcmVrNmFiNzJuRkYyNUMwM0hJV0pubDhoeUttc0dGbG5oTmlEejlJZmR2cFZ5ejZWcnJlZzBCQmhwV0hwRjNaOGVHLzlIL3FnRWRCQ1hWSG1QcmpaZUIxZ0doYmhBaGFUN1pqc0tGT3FPdFZySUxOMzQvQ0ZSRzJzSDVMbVVvUElhUFBmaEVYTHNLeVlnWE13M0ljdGFGc2haUDNNUmR6amcwMW90YjJRNWFGZjZmaXlWTU1IYlU0NG9nMGdra1ZRSWZwMWsxaFdNRlhVb0hOWmRCbFMwMWVYN3JiRi80NnV1OXM3bjBEUkpRcVNKTTVNejc3cExVa004enBFZGJqblZ5Ui9TV1FTajZpQk04a0RpUTVnM1Y4bTl4dWV2K2FTdXdhcGJxMmpWVUlwYVdFUVd3SysvcThTa01DQXpiZ2VjcFNvZzJKMDJxUnR6akhhU0RGRjBUUHJ1YTRBTjNUQkEzQWFLWHA3bkl6ek9jSlRlbm9aWEExWTBKRkRqOWIwdlh2LzkrVnlRZ2RLVlV3NVNEZ1ZJRjAweXRxdEVKMk9Lald1NG9zUlA3RHA0ajNUVnUrZmFDeW8yeEExQ2txZUk3RzliTTVWYlQ4ZitzWXRZa0xDRmdVSjh1WnZuUjgyTXpVcm4wRkpsOHl1N3JzcVU1NXNiMkNUQXdISXpZVXZ1STZlZEpydXZUdkFjVG1GeDg3K3dtWnJvVDZGbnd6bGpPR1gwVWF2eXRzWGR1R2x2bHE1dkRhY1psLytNWnBwKzNPcWZhcm9PSHVXbGY5YlJnQmJVN2NOenpxbm5hamlremh5TndLUUtXYm10RE1zQ3RZMFpPSDMzb1ViL2JkbEFqUy9jYVN5VU40dUI5dXc2amYyOXkvd0ErUTlNK21VVTI2QU1xYjZUckZ1d01aemhVd2E5amNBVnVGeVlhNVUzeXRmU2JKeEdGM0hIN3pkbkp1TDdsZXR2R2lKQlRBc3RnMnBCeFV5UEpGaHRoV0Jud0JHUjRVcFFZbm5uTTVEZ3l6STRMb3VPNlgwZ0hGVVpCOGJaOU9CZDJrNmxuUXA3MFV3eUZBZm43VmxLZzVMamc4d3E2bUFnV2NIcUVETWdRSjZjYng2ZHpEdVBDemNCenNHTlRVTGJYNmRVelRXUFREdGVMekJzN1U4YW9jOVd6S1pud01Fbjc3UHhPSUExVktNYjhvOGdIaG9xWUVLdllGQTlVdlRlUDlyclZ3cWJQc1M4bzNiSTIwdVMzMkpqQ3plSjVqamR1MThHN09oakFta1dsbkFiR1VhanNSdEsxejlSTDR1dVhlVWMvQVJLaXk2ZlR3YXg5RzBxVWJZK2xFY3kzMFozdkcyVkl2Q1RTS0I2bFBDV3RUZUI5Tmkwc0VGdXdXRXZRNUNzNlhzczBJRDdFNS9oUlpnSG5VT0lsMHcxaWs2ZnZpalIyaFNSV1EyZEhRR0tsTzYvRGFLbXJucjRWZkpKVnlDL01sV0NvSUQwZm8ybUhUQlAzSVQyMExqa09nUDR4ZEdveFV4eERmc21ZNUppTWhyWmJRL1dmQjROUUljbnBiL3VaZ2hZS3ZlZzZDemhPQjZMR25qRjBhakZROEZtYVpXcFV5bEp4cCtqOUIrdlVveTNicDVZbUcxSXN0Q3EreEFmY0lkaEtmV0VEZzNhQjdMeE4yK0EyUXgzNEFvdjJCa1NxNVBhOU4wTElBS1VDY0ZrQTJQSnNIdlhuL2NpZEczQlBwc1dGZzJKelk2NEdKUEE1NmhyOE1HaVB5UzdNWUpOMGtmTWRJQWwwZzdMSWVEWFFlRTA1WURvcHZ4bG0yb3gxWi80VW9FZUNmSHVMYmpMNEMzZnkwOStYUWtLU1p3T3lOYzJpUGNUM0RRKytIclNNSFFpWURRVnNqOWlZYkl3R01WNDI5eFkrdncydEtnUXd2STFFSzUyTTd3REc5YTBNQUFBWWJTVVJCVkRYakI0aXdtT1piQ3F2MVJFYmkyclpSM2xHNmdhU2NYWXFDQUZ5cE9KU0JZaHl1SSttZkhxTG5rYThQNkg5MjRKd3ZsaUUzU3czdFlVdzBSbExtQkdVY3JIQmJYK2oxYXhDTk8rblJNKzVHUlY1aHdnL292Tk5EZ3UvNEJuTnhrcEJoZys4S1FlQUQzaUN5T294VXhHcklVSjkzRytiMlRsNGFidGpOcU91bUl2WmE4Qk96MEp2N0hvNlpMK1BaeUxMZ1orMEZlQnQ4dTlmbUw0aUlHRjZCd3NNNXIySDk2eHlCa3RQaDdPdU1lcnlzbUNCRWRIYzVPTGZDSGRYenBVWC9YeGwxY2huQ0hIcm5peHg4NGlvc290dmkxclZ1d2FMUEhTQ08zL2g5M3ZORC8vV2xQeGdyNG1jWVJKNGIwZ25sMWZObWVKTldnbEtHZ3ZVZ2wwT0RUNEM4MDNxMGtwazR5RWNxSFZ6RmoycVJCeHN0TmRRd3pKMDBQSi9uNm90b3g3TGFEc0Q0dWhSYnFwdkNvMzZkRkRIOGF2VG5DVUVuRjROOEJMUmpBYUxFNkZVdU9raUdNMDcwM2NPRmgyQkJXZFdFREhsKzZZVHY2WENIalNyN29lV05hdXBUc1BQeVJqdVllWGlha3AwbFhGRGtHTVRJc2wzekVtSERYWFJKeEJhYzdRMjFiSndzdFFxc1ZaYUwxU3hEbXdtT0ZCVDBOaGdCb3FpYzFqNW5xMkptZzlEL0VwbmxDNmR6REtxSzhXRU9td3Jhc3MwRmJFWVcyYXJWT0hsdC9UZ3BRK1ZDd0VBWnc0dk5lUkpNU0E5SGhUMXZJY0RPSGdlVk00N2NLUjB3Tlo1RmJPN2N2cHZ4WUZWM0FITWNmYVZCUlQ4cHcxQVd3cDdZUHFOMEk1SW5oMEVkZms2cTcvOGFNYlpNS01NZUw0aG91ZVQ1R0Q0UXZIazhZampHdVlHVGtwbFhNZnFtelRsSSt0MzNSVU4vbzMvN043d1hiTTVCVUR2a2RNSFIxSDdVU2J1UTIyUm9qM0NPZ0dUc3cyVmZMaG1DeEZsbVVGQVViazdlR2ZDdE1LVE1kSlJWUUd1TVpPM3IzUWJ1bXBWd0FEdlgxUnJJamdocWNYTGJrenlxRkttZGlsYXFGb2ZMQnVweG5mNWxqd0o4VUtaS3g4Y2JOcjVGWTBjN01xSUh1elNIS2xYK2VHT0VmeTBMaXdKWmJ6T0dHNXJlVXlOeVZqbHFFejdZbnRtd0JJMTRSWldFTUVlNk9qM2dMK1p6VEkxWndFaGRuVTVYd21EekVpY2h3M1ZWbFZqaGxpb0RXQ1dTMVFVZ1UzRlFEWGw5UFdWNk03UjRGN051S1ZUcEtBZXhjRXR6YU9BY0E1MVRsM0hzQjVaTWdjUFpWN3doKzBHMGM1U2QrQ3V1bDh2aDlaTFYyWm9xUUlaamxkc2FPVzQyNU9PSGlmeWtDSnpBTVIxbkZVUTdsMDVFVEZsTkVDeGxxOFJHbkJPa3Z6eFcxbWdUUFFsYzhCMFFqaXJGS3VqbUlBNHVUWTdjVG82Qnpxc0wvRzdtWGt5cFZHQXVwem9EZkwvN20vaWxrLzVweGdOMThwRUtsMFl2ck5FaGJoVmg2RzZiMXN3V0p4NGhvcFpyc2RuR2J5clk3bHN5SS9aemVUUjBpN3lad1ZXcmluYWNvQ3liTDBjelROdDg5Mk9uajM4bFE4MTk3dGs4VTZsUmdWVjZvQUcyeGlCT1pVNk5oWU9LYm9HWm1raitSNThFTGF4b1JTR3doSWh5bTVESXpIMC8wWlN5UmhIL0NaWTcxM2FDR2E3S2F6T2RqMlhCSTI3bVhWdFpGdm9FSG15SnZVU0Z5VXREejYzTm9JU2kyYzlVMXF3Q0JuRzdLcFo2NGUwTDh3R2hpUE9SQ2Y2T3pZZGJyeDV3dlN0YnB6ZmQwMm5PMlhGeWJrTmtFeXZUTXpsWks5NE4zMEdwTGlNOHkrZVhXSFExYlM4WHI1V3lsNHZDSlhUQ1FxM09iN3VRZHlOK05POUNnNW9aTFdHV1Zod0ZZdUNEeWtqczVGVGN0dVFmdUV1Smh6bXNqanNwSldVMkxxck1ZMnc4Y3BpTGwwKzlPVmMzQzFxbXp1ZS80YVRnY2x0MUJqRWN0S3BQbU1ONkowdURpYlJyN0xuQkhPYmIrRlV0c2lXTjA2aHhCTlhLZDJ5OHBKbXREZzNTYlR2VmpWYnBTRGovclN5VFdDbGo2Y0Z3L2xUWHErdzQ0bTZtMmEzbmU2K3lNOFNxNTI5WVc4N1NNNGxybTd2cHVscThJN0s0TjFTcGw4Z0t2Z2xZQzhuRlRNRFNqK0szZXBjbU5ZMHVPdmVNS3ZXK1FUMm80eXJ0YzMrUG80NmMxbGFaOHI2NVdrOEJFbGU5V2lyVGUwbVZldjhuWVZDL0Zjcjc4bkg5dUF3NXd0M1Arbm1tVUtYM1JLNDBGR0tuaHNxMFUrSGhkamlQNS9tSkE2akJlWTVmd3RqUUxmZkVzVk04ZGVQYTNjTEUwZUYyek4rOVVNSXZUa3pyeGFmb045M3J4U1hMelEzTmI3U3dmVmE2akF1cHV5dE5ZQW5FZFdwMjhlVFdQZWJSMEpMQWNlbHhDVXZqM0ZDTzNZZlBiZXh6RzdqQVJmcHpvMWs4OFBXOE4xbkZLTmVnQlZ6UDE0Qk1UUkliTlV4YWFMRGVxbE5hSSsvZGZvMTVXbVdRcTYrc2tVRjg1R2Q0VS8zLzN5UzQ3VzJESzVFQUFBQUFTVVZPUks1Q1lJST0iCn0K"/>
    </extobj>
  </extobjs>
</s:customData>
</file>

<file path=customXml/itemProps1.xml><?xml version="1.0" encoding="utf-8"?>
<ds:datastoreItem xmlns:ds="http://schemas.openxmlformats.org/officeDocument/2006/customXml" ds:itemID="{7420BAA6-68D6-924C-AEFF-67B3CD7C015D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988</Words>
  <Application>Microsoft Office PowerPoint</Application>
  <PresentationFormat>自定义</PresentationFormat>
  <Paragraphs>80</Paragraphs>
  <Slides>23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宋体</vt:lpstr>
      <vt:lpstr>微软雅黑</vt:lpstr>
      <vt:lpstr>Arial</vt:lpstr>
      <vt:lpstr>Cambria Math</vt:lpstr>
      <vt:lpstr>Times New Roman</vt:lpstr>
      <vt:lpstr>Wingdings</vt:lpstr>
      <vt:lpstr>Office 主题​​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数据部分关键问题</dc:title>
  <dc:creator>Qixiu CHENG</dc:creator>
  <cp:lastModifiedBy>程启秀</cp:lastModifiedBy>
  <cp:revision>321</cp:revision>
  <dcterms:created xsi:type="dcterms:W3CDTF">2020-03-09T14:30:21Z</dcterms:created>
  <dcterms:modified xsi:type="dcterms:W3CDTF">2021-09-25T03:14:26Z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2052-2.0.0.3163</vt:lpwstr>
  </property>
</Properties>
</file>